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8" r:id="rId3"/>
    <p:sldId id="281" r:id="rId4"/>
    <p:sldId id="259" r:id="rId5"/>
    <p:sldId id="257" r:id="rId6"/>
    <p:sldId id="275" r:id="rId7"/>
    <p:sldId id="282" r:id="rId8"/>
    <p:sldId id="260" r:id="rId9"/>
    <p:sldId id="278" r:id="rId10"/>
    <p:sldId id="262" r:id="rId11"/>
    <p:sldId id="290" r:id="rId12"/>
    <p:sldId id="271" r:id="rId13"/>
    <p:sldId id="277" r:id="rId14"/>
    <p:sldId id="288" r:id="rId15"/>
    <p:sldId id="292" r:id="rId16"/>
    <p:sldId id="263" r:id="rId17"/>
    <p:sldId id="264" r:id="rId18"/>
    <p:sldId id="266" r:id="rId19"/>
    <p:sldId id="289" r:id="rId20"/>
    <p:sldId id="269" r:id="rId21"/>
    <p:sldId id="270" r:id="rId22"/>
    <p:sldId id="276" r:id="rId23"/>
    <p:sldId id="272" r:id="rId24"/>
    <p:sldId id="293" r:id="rId25"/>
    <p:sldId id="294" r:id="rId26"/>
    <p:sldId id="287" r:id="rId27"/>
    <p:sldId id="274" r:id="rId28"/>
    <p:sldId id="279" r:id="rId29"/>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53"/>
    <p:restoredTop sz="94607"/>
  </p:normalViewPr>
  <p:slideViewPr>
    <p:cSldViewPr snapToGrid="0" snapToObjects="1">
      <p:cViewPr varScale="1">
        <p:scale>
          <a:sx n="148" d="100"/>
          <a:sy n="148" d="100"/>
        </p:scale>
        <p:origin x="13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774E-C26E-0B22-08BD-8DB93A3DA4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A29028E3-5F9F-E8D6-2E45-C45E7BE1A1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92EA67A1-5820-BF1B-0D3D-2B3BADE38CED}"/>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5" name="Footer Placeholder 4">
            <a:extLst>
              <a:ext uri="{FF2B5EF4-FFF2-40B4-BE49-F238E27FC236}">
                <a16:creationId xmlns:a16="http://schemas.microsoft.com/office/drawing/2014/main" id="{26D31EB0-BD15-85F7-A89A-741440D50129}"/>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44F5A99-1057-7C0D-1D72-62C5745D8C57}"/>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295732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D67E-E418-DAD7-E88E-96BD69B2545F}"/>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A70892DE-39F6-A0C4-B3F0-3D266364EB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91FE041-CE57-ED21-950E-10017DD39F17}"/>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5" name="Footer Placeholder 4">
            <a:extLst>
              <a:ext uri="{FF2B5EF4-FFF2-40B4-BE49-F238E27FC236}">
                <a16:creationId xmlns:a16="http://schemas.microsoft.com/office/drawing/2014/main" id="{486D0DDC-78B9-9AEF-218F-BE5C634DD802}"/>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CD1526D-1638-66EB-FBEF-A2FC2115819D}"/>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1256087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F1E7B9-75A7-F9C5-78F6-89A48AD475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02149501-58D6-ADF4-8BD8-9951FC060B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2D1D5AB-8BE4-BCDB-E4A2-570F177DF498}"/>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5" name="Footer Placeholder 4">
            <a:extLst>
              <a:ext uri="{FF2B5EF4-FFF2-40B4-BE49-F238E27FC236}">
                <a16:creationId xmlns:a16="http://schemas.microsoft.com/office/drawing/2014/main" id="{C01856EB-C937-2DBA-5672-0D8663DE62FE}"/>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87E522CF-C2CC-4B1C-166F-31818884013A}"/>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4039031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8631-CB49-1D48-A978-2CA29BC633E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F55A5128-B69E-38FE-FDED-9040EFCB27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86A8253F-9B38-D89D-81EF-912B45F68CD1}"/>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5" name="Footer Placeholder 4">
            <a:extLst>
              <a:ext uri="{FF2B5EF4-FFF2-40B4-BE49-F238E27FC236}">
                <a16:creationId xmlns:a16="http://schemas.microsoft.com/office/drawing/2014/main" id="{F47AEC06-0B39-9AFE-E4B4-B58B4B08FCA2}"/>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C952BC98-B0CB-FCDB-6A34-EEA533D0EB1B}"/>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398169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37469-3D9B-1CB3-7F5C-D661CE20EA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7AA41410-66EC-903A-68AD-63763D8EF4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53D94B-A67A-5978-9B52-F2920BE05F87}"/>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5" name="Footer Placeholder 4">
            <a:extLst>
              <a:ext uri="{FF2B5EF4-FFF2-40B4-BE49-F238E27FC236}">
                <a16:creationId xmlns:a16="http://schemas.microsoft.com/office/drawing/2014/main" id="{B9540EE2-F0E9-1FCD-42DB-F3CF5B0697BC}"/>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8187A73-41D7-78A3-8876-A54636FEA3F2}"/>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960653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3ED7-B63E-1ADA-3357-D2712B7FDFE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C8895C25-1ACB-7971-3D29-F0DAA0DBC7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46F3078F-5C1C-A04C-FC2D-65252C050B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D20DB294-C4DF-CFC2-AA69-D1F2137F6893}"/>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6" name="Footer Placeholder 5">
            <a:extLst>
              <a:ext uri="{FF2B5EF4-FFF2-40B4-BE49-F238E27FC236}">
                <a16:creationId xmlns:a16="http://schemas.microsoft.com/office/drawing/2014/main" id="{B1E440B3-29CE-E9E5-F605-9D3196B14C0F}"/>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D130E3A1-B4EF-445A-F7BC-7BCD807C1598}"/>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3097691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11C75-997C-EE7A-C6AD-56492D37E7BA}"/>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6C2EF065-306C-FF5E-D89C-7B7CD9C67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DDFE78-CFEF-51DE-B4E6-A5079CFDD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EC572407-56BE-076A-6215-B27E2653E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92C469-87FC-5A53-1533-00A89BB3E0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9813E5B4-2E33-3E2D-A66D-3E3EB583FC52}"/>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8" name="Footer Placeholder 7">
            <a:extLst>
              <a:ext uri="{FF2B5EF4-FFF2-40B4-BE49-F238E27FC236}">
                <a16:creationId xmlns:a16="http://schemas.microsoft.com/office/drawing/2014/main" id="{1AA15873-41A7-2C96-D108-A292013E8006}"/>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7DE9E158-CBD2-BF0B-3C1F-052C72A15576}"/>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2715180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EA0A-E156-FB31-0D63-981E4BA9D900}"/>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3F511CE7-0E88-3192-18CA-7C30523E541F}"/>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4" name="Footer Placeholder 3">
            <a:extLst>
              <a:ext uri="{FF2B5EF4-FFF2-40B4-BE49-F238E27FC236}">
                <a16:creationId xmlns:a16="http://schemas.microsoft.com/office/drawing/2014/main" id="{6862CAC0-B3BF-F6EF-28DD-F196A85EB918}"/>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2A3AD4B5-452C-2CC5-2223-55C7110D33EB}"/>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1336158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6C2BAE-F1D0-4E0C-9B06-2A91D910D624}"/>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3" name="Footer Placeholder 2">
            <a:extLst>
              <a:ext uri="{FF2B5EF4-FFF2-40B4-BE49-F238E27FC236}">
                <a16:creationId xmlns:a16="http://schemas.microsoft.com/office/drawing/2014/main" id="{BD9FB66C-F737-85CC-5D04-F86A0DF22885}"/>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23F36FF8-AE33-F860-BC73-B375F38479CB}"/>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4251084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41B2-20FC-6DD7-01C8-00B5226AE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47500373-C59C-FCAB-42C7-65960E87E6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976BD1DD-AD10-9E5B-0E0D-89AF668F6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752497-E9E9-C6F0-5507-CF201788ED89}"/>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6" name="Footer Placeholder 5">
            <a:extLst>
              <a:ext uri="{FF2B5EF4-FFF2-40B4-BE49-F238E27FC236}">
                <a16:creationId xmlns:a16="http://schemas.microsoft.com/office/drawing/2014/main" id="{77123B6F-7ACB-9463-DC60-4091378E716C}"/>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65F91B65-77EF-E34B-CE71-969AB2D20530}"/>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2064641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8E-682C-6C98-329F-AB6A7C8CFF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48A28CDA-F796-ED94-1388-9C7DC11D9D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4B249D6D-B109-5758-4E11-5192372E33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C5E398-3D19-A486-112C-855F347B99C6}"/>
              </a:ext>
            </a:extLst>
          </p:cNvPr>
          <p:cNvSpPr>
            <a:spLocks noGrp="1"/>
          </p:cNvSpPr>
          <p:nvPr>
            <p:ph type="dt" sz="half" idx="10"/>
          </p:nvPr>
        </p:nvSpPr>
        <p:spPr/>
        <p:txBody>
          <a:bodyPr/>
          <a:lstStyle/>
          <a:p>
            <a:fld id="{EDD89F66-D748-7647-9C45-547FA2C505F0}" type="datetimeFigureOut">
              <a:rPr lang="en-BR" smtClean="0"/>
              <a:t>28/10/22</a:t>
            </a:fld>
            <a:endParaRPr lang="en-BR"/>
          </a:p>
        </p:txBody>
      </p:sp>
      <p:sp>
        <p:nvSpPr>
          <p:cNvPr id="6" name="Footer Placeholder 5">
            <a:extLst>
              <a:ext uri="{FF2B5EF4-FFF2-40B4-BE49-F238E27FC236}">
                <a16:creationId xmlns:a16="http://schemas.microsoft.com/office/drawing/2014/main" id="{9DAC92B9-D978-EB98-3461-41E70901B49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67194EA0-A508-8FAD-8D99-1A15947C0B9B}"/>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3402644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3EE820-CB41-C091-144D-FE04A14333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8F61B7E4-4E7B-F2B6-F1A7-E9193CAF9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C9D28BCC-595B-41C4-326B-F4B835F07B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89F66-D748-7647-9C45-547FA2C505F0}" type="datetimeFigureOut">
              <a:rPr lang="en-BR" smtClean="0"/>
              <a:t>28/10/22</a:t>
            </a:fld>
            <a:endParaRPr lang="en-BR"/>
          </a:p>
        </p:txBody>
      </p:sp>
      <p:sp>
        <p:nvSpPr>
          <p:cNvPr id="5" name="Footer Placeholder 4">
            <a:extLst>
              <a:ext uri="{FF2B5EF4-FFF2-40B4-BE49-F238E27FC236}">
                <a16:creationId xmlns:a16="http://schemas.microsoft.com/office/drawing/2014/main" id="{3D698830-D858-264D-3FF8-C1DAB603B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908240F4-E964-E35E-C4EB-A7308D554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D5718-3FFE-FF49-B47D-12B78C4CF379}" type="slidenum">
              <a:rPr lang="en-BR" smtClean="0"/>
              <a:t>‹#›</a:t>
            </a:fld>
            <a:endParaRPr lang="en-BR"/>
          </a:p>
        </p:txBody>
      </p:sp>
    </p:spTree>
    <p:extLst>
      <p:ext uri="{BB962C8B-B14F-4D97-AF65-F5344CB8AC3E}">
        <p14:creationId xmlns:p14="http://schemas.microsoft.com/office/powerpoint/2010/main" val="8631841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docs.microsoft.com/en-us/openspecs/windows_protocols/ms-efsr/230807ac-20be-494f-86e3-4c8ac23ea584#gt_8a7f6700-8311-45bc-af10-82e10accd331" TargetMode="Externa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jpe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linkedin.com/in/fabricio-gimenes-93bb6828/"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posts.specterops.io/certified-pre-owned-d95910965cd2"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9088C0-BBD1-5482-D309-01B44D6CA3FC}"/>
              </a:ext>
            </a:extLst>
          </p:cNvPr>
          <p:cNvSpPr txBox="1"/>
          <p:nvPr/>
        </p:nvSpPr>
        <p:spPr>
          <a:xfrm>
            <a:off x="2527757" y="1412930"/>
            <a:ext cx="6693516" cy="3416320"/>
          </a:xfrm>
          <a:prstGeom prst="rect">
            <a:avLst/>
          </a:prstGeom>
          <a:noFill/>
        </p:spPr>
        <p:txBody>
          <a:bodyPr wrap="square">
            <a:spAutoFit/>
          </a:bodyPr>
          <a:lstStyle/>
          <a:p>
            <a:pPr algn="ctr"/>
            <a:r>
              <a:rPr lang="en-US" sz="5400" dirty="0"/>
              <a:t>RedTeam Village</a:t>
            </a:r>
          </a:p>
          <a:p>
            <a:pPr algn="ctr"/>
            <a:endParaRPr lang="en-US" sz="5400" dirty="0"/>
          </a:p>
          <a:p>
            <a:pPr algn="ctr"/>
            <a:r>
              <a:rPr lang="en-US" sz="5400" dirty="0"/>
              <a:t>The ADCS domain Admin is right there</a:t>
            </a:r>
            <a:endParaRPr lang="en-BR" sz="5400" dirty="0"/>
          </a:p>
        </p:txBody>
      </p:sp>
      <p:pic>
        <p:nvPicPr>
          <p:cNvPr id="5" name="Picture 4" descr="Logo&#10;&#10;Description automatically generated with medium confidence">
            <a:extLst>
              <a:ext uri="{FF2B5EF4-FFF2-40B4-BE49-F238E27FC236}">
                <a16:creationId xmlns:a16="http://schemas.microsoft.com/office/drawing/2014/main" id="{EEBFA49D-CD72-7C24-F4D0-2DC7466CDA33}"/>
              </a:ext>
            </a:extLst>
          </p:cNvPr>
          <p:cNvPicPr>
            <a:picLocks noChangeAspect="1"/>
          </p:cNvPicPr>
          <p:nvPr/>
        </p:nvPicPr>
        <p:blipFill>
          <a:blip r:embed="rId2"/>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2312277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F9DCE-B86E-7457-EEB9-116D57EDC7A1}"/>
              </a:ext>
            </a:extLst>
          </p:cNvPr>
          <p:cNvSpPr txBox="1"/>
          <p:nvPr/>
        </p:nvSpPr>
        <p:spPr>
          <a:xfrm>
            <a:off x="240404" y="243557"/>
            <a:ext cx="6649792" cy="461665"/>
          </a:xfrm>
          <a:prstGeom prst="rect">
            <a:avLst/>
          </a:prstGeom>
          <a:noFill/>
        </p:spPr>
        <p:txBody>
          <a:bodyPr wrap="square">
            <a:spAutoFit/>
          </a:bodyPr>
          <a:lstStyle/>
          <a:p>
            <a:pPr algn="l" rtl="0" fontAlgn="base"/>
            <a:r>
              <a:rPr lang="en-US" sz="2400" b="1" i="0" u="none" strike="noStrike" dirty="0">
                <a:effectLst/>
                <a:latin typeface="Trebuchet MS" panose="020B0703020202090204" pitchFamily="34" charset="0"/>
              </a:rPr>
              <a:t>ADCS – Missing Configuration  - Recon </a:t>
            </a:r>
            <a:endParaRPr lang="en-US" sz="2400" b="0" i="0" dirty="0">
              <a:effectLst/>
            </a:endParaRPr>
          </a:p>
        </p:txBody>
      </p:sp>
      <p:sp>
        <p:nvSpPr>
          <p:cNvPr id="5" name="TextBox 4">
            <a:extLst>
              <a:ext uri="{FF2B5EF4-FFF2-40B4-BE49-F238E27FC236}">
                <a16:creationId xmlns:a16="http://schemas.microsoft.com/office/drawing/2014/main" id="{30981524-A680-0ED8-9254-04B64126F203}"/>
              </a:ext>
            </a:extLst>
          </p:cNvPr>
          <p:cNvSpPr txBox="1"/>
          <p:nvPr/>
        </p:nvSpPr>
        <p:spPr>
          <a:xfrm>
            <a:off x="240404" y="763705"/>
            <a:ext cx="10935595" cy="707886"/>
          </a:xfrm>
          <a:prstGeom prst="rect">
            <a:avLst/>
          </a:prstGeom>
          <a:noFill/>
        </p:spPr>
        <p:txBody>
          <a:bodyPr wrap="square">
            <a:spAutoFit/>
          </a:bodyPr>
          <a:lstStyle/>
          <a:p>
            <a:r>
              <a:rPr lang="en-US" sz="2000" dirty="0"/>
              <a:t>The first thing we must do is identify some internals ADCS, to do this we can use different tools such as “crackmapexec and certipy” as we can see in the image below.</a:t>
            </a:r>
          </a:p>
        </p:txBody>
      </p:sp>
      <p:sp>
        <p:nvSpPr>
          <p:cNvPr id="12" name="TextBox 11">
            <a:extLst>
              <a:ext uri="{FF2B5EF4-FFF2-40B4-BE49-F238E27FC236}">
                <a16:creationId xmlns:a16="http://schemas.microsoft.com/office/drawing/2014/main" id="{B7D69565-18CE-1AAA-3F65-1855AF16FE81}"/>
              </a:ext>
            </a:extLst>
          </p:cNvPr>
          <p:cNvSpPr txBox="1"/>
          <p:nvPr/>
        </p:nvSpPr>
        <p:spPr>
          <a:xfrm>
            <a:off x="7125010" y="3121223"/>
            <a:ext cx="1345682" cy="307777"/>
          </a:xfrm>
          <a:prstGeom prst="rect">
            <a:avLst/>
          </a:prstGeom>
          <a:noFill/>
        </p:spPr>
        <p:txBody>
          <a:bodyPr wrap="square">
            <a:spAutoFit/>
          </a:bodyPr>
          <a:lstStyle/>
          <a:p>
            <a:pPr algn="just" rtl="0" fontAlgn="base"/>
            <a:r>
              <a:rPr lang="en-US" sz="1400" b="1" dirty="0">
                <a:latin typeface="Trebuchet MS" panose="020B0703020202090204" pitchFamily="34" charset="0"/>
              </a:rPr>
              <a:t>CERTIPY 4.0</a:t>
            </a:r>
          </a:p>
        </p:txBody>
      </p:sp>
      <p:sp>
        <p:nvSpPr>
          <p:cNvPr id="13" name="TextBox 12">
            <a:extLst>
              <a:ext uri="{FF2B5EF4-FFF2-40B4-BE49-F238E27FC236}">
                <a16:creationId xmlns:a16="http://schemas.microsoft.com/office/drawing/2014/main" id="{A0FC4A59-74C7-C07E-8940-EB97D4052F89}"/>
              </a:ext>
            </a:extLst>
          </p:cNvPr>
          <p:cNvSpPr txBox="1"/>
          <p:nvPr/>
        </p:nvSpPr>
        <p:spPr>
          <a:xfrm>
            <a:off x="2231634" y="1513114"/>
            <a:ext cx="1544723" cy="307777"/>
          </a:xfrm>
          <a:prstGeom prst="rect">
            <a:avLst/>
          </a:prstGeom>
          <a:noFill/>
        </p:spPr>
        <p:txBody>
          <a:bodyPr wrap="square">
            <a:spAutoFit/>
          </a:bodyPr>
          <a:lstStyle/>
          <a:p>
            <a:pPr algn="just" rtl="0" fontAlgn="base"/>
            <a:r>
              <a:rPr lang="en-US" sz="1400" b="1" dirty="0">
                <a:latin typeface="Trebuchet MS" panose="020B0703020202090204" pitchFamily="34" charset="0"/>
              </a:rPr>
              <a:t>CRACKMAPEXEC</a:t>
            </a:r>
            <a:endParaRPr lang="en-US" sz="1400" b="1" i="0" dirty="0">
              <a:effectLst/>
            </a:endParaRPr>
          </a:p>
        </p:txBody>
      </p:sp>
      <p:pic>
        <p:nvPicPr>
          <p:cNvPr id="6" name="Picture 5" descr="Logo&#10;&#10;Description automatically generated with medium confidence">
            <a:extLst>
              <a:ext uri="{FF2B5EF4-FFF2-40B4-BE49-F238E27FC236}">
                <a16:creationId xmlns:a16="http://schemas.microsoft.com/office/drawing/2014/main" id="{EB567338-FDCD-9881-EE2F-36799FEB41F4}"/>
              </a:ext>
            </a:extLst>
          </p:cNvPr>
          <p:cNvPicPr>
            <a:picLocks noChangeAspect="1"/>
          </p:cNvPicPr>
          <p:nvPr/>
        </p:nvPicPr>
        <p:blipFill>
          <a:blip r:embed="rId2"/>
          <a:stretch>
            <a:fillRect/>
          </a:stretch>
        </p:blipFill>
        <p:spPr>
          <a:xfrm>
            <a:off x="11146766" y="5822830"/>
            <a:ext cx="938841" cy="938841"/>
          </a:xfrm>
          <a:prstGeom prst="rect">
            <a:avLst/>
          </a:prstGeom>
        </p:spPr>
      </p:pic>
      <p:pic>
        <p:nvPicPr>
          <p:cNvPr id="4" name="Picture 3">
            <a:extLst>
              <a:ext uri="{FF2B5EF4-FFF2-40B4-BE49-F238E27FC236}">
                <a16:creationId xmlns:a16="http://schemas.microsoft.com/office/drawing/2014/main" id="{2EECD1F5-9DEB-C7A4-7276-615061D06F0E}"/>
              </a:ext>
            </a:extLst>
          </p:cNvPr>
          <p:cNvPicPr>
            <a:picLocks noChangeAspect="1"/>
          </p:cNvPicPr>
          <p:nvPr/>
        </p:nvPicPr>
        <p:blipFill>
          <a:blip r:embed="rId3"/>
          <a:stretch>
            <a:fillRect/>
          </a:stretch>
        </p:blipFill>
        <p:spPr>
          <a:xfrm>
            <a:off x="3238810" y="3470523"/>
            <a:ext cx="7772400" cy="3402257"/>
          </a:xfrm>
          <a:prstGeom prst="rect">
            <a:avLst/>
          </a:prstGeom>
        </p:spPr>
      </p:pic>
      <p:pic>
        <p:nvPicPr>
          <p:cNvPr id="8" name="Picture 7">
            <a:extLst>
              <a:ext uri="{FF2B5EF4-FFF2-40B4-BE49-F238E27FC236}">
                <a16:creationId xmlns:a16="http://schemas.microsoft.com/office/drawing/2014/main" id="{C5598767-26BA-821E-365F-3A8F3D87C34B}"/>
              </a:ext>
            </a:extLst>
          </p:cNvPr>
          <p:cNvPicPr>
            <a:picLocks noChangeAspect="1"/>
          </p:cNvPicPr>
          <p:nvPr/>
        </p:nvPicPr>
        <p:blipFill>
          <a:blip r:embed="rId4"/>
          <a:stretch>
            <a:fillRect/>
          </a:stretch>
        </p:blipFill>
        <p:spPr>
          <a:xfrm>
            <a:off x="240404" y="1734638"/>
            <a:ext cx="6253316" cy="1684472"/>
          </a:xfrm>
          <a:prstGeom prst="rect">
            <a:avLst/>
          </a:prstGeom>
        </p:spPr>
      </p:pic>
    </p:spTree>
    <p:extLst>
      <p:ext uri="{BB962C8B-B14F-4D97-AF65-F5344CB8AC3E}">
        <p14:creationId xmlns:p14="http://schemas.microsoft.com/office/powerpoint/2010/main" val="3313509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F9DCE-B86E-7457-EEB9-116D57EDC7A1}"/>
              </a:ext>
            </a:extLst>
          </p:cNvPr>
          <p:cNvSpPr txBox="1"/>
          <p:nvPr/>
        </p:nvSpPr>
        <p:spPr>
          <a:xfrm>
            <a:off x="3544320" y="623641"/>
            <a:ext cx="4400607" cy="1261884"/>
          </a:xfrm>
          <a:prstGeom prst="rect">
            <a:avLst/>
          </a:prstGeom>
          <a:noFill/>
        </p:spPr>
        <p:txBody>
          <a:bodyPr wrap="square">
            <a:spAutoFit/>
          </a:bodyPr>
          <a:lstStyle/>
          <a:p>
            <a:pPr algn="ctr" rtl="0" fontAlgn="base"/>
            <a:r>
              <a:rPr lang="en-US" sz="3600" b="1" i="0" u="none" strike="noStrike" dirty="0">
                <a:effectLst/>
                <a:latin typeface="Trebuchet MS" panose="020B0703020202090204" pitchFamily="34" charset="0"/>
              </a:rPr>
              <a:t>Did you say domain </a:t>
            </a:r>
            <a:r>
              <a:rPr lang="en-US" sz="4000" b="1" i="0" u="none" strike="noStrike" dirty="0">
                <a:effectLst/>
                <a:latin typeface="Trebuchet MS" panose="020B0703020202090204" pitchFamily="34" charset="0"/>
              </a:rPr>
              <a:t>admin</a:t>
            </a:r>
            <a:r>
              <a:rPr lang="en-US" sz="3600" b="1" i="0" u="none" strike="noStrike" dirty="0">
                <a:effectLst/>
                <a:latin typeface="Trebuchet MS" panose="020B0703020202090204" pitchFamily="34" charset="0"/>
              </a:rPr>
              <a:t>? I am here</a:t>
            </a:r>
            <a:endParaRPr lang="en-US" sz="3600" b="0" i="0" dirty="0">
              <a:effectLst/>
            </a:endParaRPr>
          </a:p>
        </p:txBody>
      </p:sp>
      <p:pic>
        <p:nvPicPr>
          <p:cNvPr id="8" name="Picture 7" descr="A picture containing text, indoor&#10;&#10;Description automatically generated">
            <a:extLst>
              <a:ext uri="{FF2B5EF4-FFF2-40B4-BE49-F238E27FC236}">
                <a16:creationId xmlns:a16="http://schemas.microsoft.com/office/drawing/2014/main" id="{6A44F527-B390-C547-0460-5C5F88BB5116}"/>
              </a:ext>
            </a:extLst>
          </p:cNvPr>
          <p:cNvPicPr>
            <a:picLocks noChangeAspect="1"/>
          </p:cNvPicPr>
          <p:nvPr/>
        </p:nvPicPr>
        <p:blipFill>
          <a:blip r:embed="rId2"/>
          <a:stretch>
            <a:fillRect/>
          </a:stretch>
        </p:blipFill>
        <p:spPr>
          <a:xfrm>
            <a:off x="2278812" y="2239612"/>
            <a:ext cx="7772400" cy="4219034"/>
          </a:xfrm>
          <a:prstGeom prst="rect">
            <a:avLst/>
          </a:prstGeom>
        </p:spPr>
      </p:pic>
      <p:pic>
        <p:nvPicPr>
          <p:cNvPr id="2" name="Picture 1" descr="Logo&#10;&#10;Description automatically generated with medium confidence">
            <a:extLst>
              <a:ext uri="{FF2B5EF4-FFF2-40B4-BE49-F238E27FC236}">
                <a16:creationId xmlns:a16="http://schemas.microsoft.com/office/drawing/2014/main" id="{78D2DDB9-CC6C-7652-1286-25681839C724}"/>
              </a:ext>
            </a:extLst>
          </p:cNvPr>
          <p:cNvPicPr>
            <a:picLocks noChangeAspect="1"/>
          </p:cNvPicPr>
          <p:nvPr/>
        </p:nvPicPr>
        <p:blipFill>
          <a:blip r:embed="rId3"/>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3261488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F9DCE-B86E-7457-EEB9-116D57EDC7A1}"/>
              </a:ext>
            </a:extLst>
          </p:cNvPr>
          <p:cNvSpPr txBox="1"/>
          <p:nvPr/>
        </p:nvSpPr>
        <p:spPr>
          <a:xfrm>
            <a:off x="240404" y="243557"/>
            <a:ext cx="6649792" cy="369332"/>
          </a:xfrm>
          <a:prstGeom prst="rect">
            <a:avLst/>
          </a:prstGeom>
          <a:noFill/>
        </p:spPr>
        <p:txBody>
          <a:bodyPr wrap="square">
            <a:spAutoFit/>
          </a:bodyPr>
          <a:lstStyle/>
          <a:p>
            <a:pPr algn="l" rtl="0" fontAlgn="base"/>
            <a:r>
              <a:rPr lang="en-US" b="1" i="0" u="none" strike="noStrike" dirty="0">
                <a:effectLst/>
                <a:latin typeface="Trebuchet MS" panose="020B0703020202090204" pitchFamily="34" charset="0"/>
              </a:rPr>
              <a:t>ESC1 — Misconfigured Certificate Templates</a:t>
            </a:r>
            <a:r>
              <a:rPr lang="en-US" b="0" i="0" dirty="0">
                <a:effectLst/>
                <a:latin typeface="Trebuchet MS" panose="020B0703020202090204" pitchFamily="34" charset="0"/>
              </a:rPr>
              <a:t>​</a:t>
            </a:r>
            <a:endParaRPr lang="en-US" b="0" i="0" dirty="0">
              <a:effectLst/>
            </a:endParaRPr>
          </a:p>
        </p:txBody>
      </p:sp>
      <p:sp>
        <p:nvSpPr>
          <p:cNvPr id="5" name="TextBox 4">
            <a:extLst>
              <a:ext uri="{FF2B5EF4-FFF2-40B4-BE49-F238E27FC236}">
                <a16:creationId xmlns:a16="http://schemas.microsoft.com/office/drawing/2014/main" id="{30981524-A680-0ED8-9254-04B64126F203}"/>
              </a:ext>
            </a:extLst>
          </p:cNvPr>
          <p:cNvSpPr txBox="1"/>
          <p:nvPr/>
        </p:nvSpPr>
        <p:spPr>
          <a:xfrm>
            <a:off x="240404" y="669371"/>
            <a:ext cx="10935595" cy="3293209"/>
          </a:xfrm>
          <a:prstGeom prst="rect">
            <a:avLst/>
          </a:prstGeom>
          <a:noFill/>
        </p:spPr>
        <p:txBody>
          <a:bodyPr wrap="square">
            <a:spAutoFit/>
          </a:bodyPr>
          <a:lstStyle/>
          <a:p>
            <a:pPr algn="just" rtl="0" fontAlgn="base"/>
            <a:r>
              <a:rPr lang="en-US" sz="1600" dirty="0"/>
              <a:t>There is a specific set of settings for certificate templates that makes them extremely vulnerable. As in regular-domain-user-to-domain-admin vulnerable. The first scenario (ESC1) that results in this vulnerable configuration is as follows: ​</a:t>
            </a:r>
          </a:p>
          <a:p>
            <a:pPr algn="just" rtl="0" fontAlgn="base"/>
            <a:r>
              <a:rPr lang="en-US" sz="1600" dirty="0"/>
              <a:t>• The Enterprise CA grants low-privileged users enrollment rights. The Enterprise CA’s configuration must permit low-privileged users the ability to request certificates. See the “Enrollment Rights and Protocols” section at the beginning of this paper for more details. ​</a:t>
            </a:r>
          </a:p>
          <a:p>
            <a:pPr algn="just" rtl="0" fontAlgn="base"/>
            <a:r>
              <a:rPr lang="en-US" sz="1600" dirty="0"/>
              <a:t>​• Manager approval is disabled. This setting necessitates that a user with CA “manager” permissions review and approve the requested certificate before the certificate is issued. See the “Manager Approval” section at the beginning of this paper for more details. ​</a:t>
            </a:r>
          </a:p>
          <a:p>
            <a:pPr algn="just" rtl="0" fontAlgn="base"/>
            <a:r>
              <a:rPr lang="en-US" sz="1600" dirty="0"/>
              <a:t>​• No authorized signatures are required. This setting requires any CSR to be signed by an existing authorized certificate. See the “Enrollment Agents, Authorized Signatures, and Application Policies” section at the beginning of this paper for more details. ​</a:t>
            </a:r>
          </a:p>
          <a:p>
            <a:pPr algn="just" rtl="0" fontAlgn="base"/>
            <a:r>
              <a:rPr lang="en-US" sz="1600" dirty="0"/>
              <a:t>​• An overly permissive certificate template security descriptor grants certificate enrollment rights to low-privileged users. Having certificate enrollment rights allows a low-privileged attacker to request and obtain a certificate based on the template. Enrollment Rights are granted via the certificate template AD object’s security descriptor. ​</a:t>
            </a:r>
          </a:p>
        </p:txBody>
      </p:sp>
      <p:sp>
        <p:nvSpPr>
          <p:cNvPr id="4" name="TextBox 3">
            <a:extLst>
              <a:ext uri="{FF2B5EF4-FFF2-40B4-BE49-F238E27FC236}">
                <a16:creationId xmlns:a16="http://schemas.microsoft.com/office/drawing/2014/main" id="{D6F60041-13D1-01B9-399A-F5FE5304DF86}"/>
              </a:ext>
            </a:extLst>
          </p:cNvPr>
          <p:cNvSpPr txBox="1"/>
          <p:nvPr/>
        </p:nvSpPr>
        <p:spPr>
          <a:xfrm>
            <a:off x="1846687" y="3874686"/>
            <a:ext cx="3883021" cy="369332"/>
          </a:xfrm>
          <a:prstGeom prst="rect">
            <a:avLst/>
          </a:prstGeom>
          <a:noFill/>
        </p:spPr>
        <p:txBody>
          <a:bodyPr wrap="square">
            <a:spAutoFit/>
          </a:bodyPr>
          <a:lstStyle/>
          <a:p>
            <a:pPr algn="l" rtl="0" fontAlgn="base"/>
            <a:r>
              <a:rPr lang="en-US" b="1" dirty="0">
                <a:latin typeface="Trebuchet MS" panose="020B0703020202090204" pitchFamily="34" charset="0"/>
              </a:rPr>
              <a:t>Subject Name </a:t>
            </a:r>
          </a:p>
        </p:txBody>
      </p:sp>
      <p:sp>
        <p:nvSpPr>
          <p:cNvPr id="6" name="Right Arrow 5">
            <a:extLst>
              <a:ext uri="{FF2B5EF4-FFF2-40B4-BE49-F238E27FC236}">
                <a16:creationId xmlns:a16="http://schemas.microsoft.com/office/drawing/2014/main" id="{8EA83CAD-0628-792A-8837-CCCE2763B0B6}"/>
              </a:ext>
            </a:extLst>
          </p:cNvPr>
          <p:cNvSpPr/>
          <p:nvPr/>
        </p:nvSpPr>
        <p:spPr>
          <a:xfrm>
            <a:off x="5464856" y="5350268"/>
            <a:ext cx="794195" cy="398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7" name="Picture 6">
            <a:extLst>
              <a:ext uri="{FF2B5EF4-FFF2-40B4-BE49-F238E27FC236}">
                <a16:creationId xmlns:a16="http://schemas.microsoft.com/office/drawing/2014/main" id="{10371D54-E33E-5A58-E758-B99D4C0D3E45}"/>
              </a:ext>
            </a:extLst>
          </p:cNvPr>
          <p:cNvPicPr>
            <a:picLocks noChangeAspect="1"/>
          </p:cNvPicPr>
          <p:nvPr/>
        </p:nvPicPr>
        <p:blipFill>
          <a:blip r:embed="rId2"/>
          <a:stretch>
            <a:fillRect/>
          </a:stretch>
        </p:blipFill>
        <p:spPr>
          <a:xfrm>
            <a:off x="7029536" y="4327393"/>
            <a:ext cx="3916359" cy="2444044"/>
          </a:xfrm>
          <a:prstGeom prst="rect">
            <a:avLst/>
          </a:prstGeom>
        </p:spPr>
      </p:pic>
      <p:sp>
        <p:nvSpPr>
          <p:cNvPr id="8" name="TextBox 7">
            <a:extLst>
              <a:ext uri="{FF2B5EF4-FFF2-40B4-BE49-F238E27FC236}">
                <a16:creationId xmlns:a16="http://schemas.microsoft.com/office/drawing/2014/main" id="{D4794FC8-11A8-DBB1-A47D-09E27F3FB0EA}"/>
              </a:ext>
            </a:extLst>
          </p:cNvPr>
          <p:cNvSpPr txBox="1"/>
          <p:nvPr/>
        </p:nvSpPr>
        <p:spPr>
          <a:xfrm>
            <a:off x="6992793" y="3884966"/>
            <a:ext cx="3989844" cy="369332"/>
          </a:xfrm>
          <a:prstGeom prst="rect">
            <a:avLst/>
          </a:prstGeom>
          <a:noFill/>
        </p:spPr>
        <p:txBody>
          <a:bodyPr wrap="square">
            <a:spAutoFit/>
          </a:bodyPr>
          <a:lstStyle/>
          <a:p>
            <a:pPr algn="l" rtl="0" fontAlgn="base"/>
            <a:r>
              <a:rPr lang="en-US" b="1" dirty="0">
                <a:latin typeface="Trebuchet MS" panose="020B0703020202090204" pitchFamily="34" charset="0"/>
              </a:rPr>
              <a:t>PKI don't need Manager Approval</a:t>
            </a:r>
          </a:p>
        </p:txBody>
      </p:sp>
      <p:pic>
        <p:nvPicPr>
          <p:cNvPr id="10" name="Picture 9">
            <a:extLst>
              <a:ext uri="{FF2B5EF4-FFF2-40B4-BE49-F238E27FC236}">
                <a16:creationId xmlns:a16="http://schemas.microsoft.com/office/drawing/2014/main" id="{6AFC9EFF-6BBF-E2FD-20EB-96793F7FE987}"/>
              </a:ext>
            </a:extLst>
          </p:cNvPr>
          <p:cNvPicPr>
            <a:picLocks noChangeAspect="1"/>
          </p:cNvPicPr>
          <p:nvPr/>
        </p:nvPicPr>
        <p:blipFill>
          <a:blip r:embed="rId3"/>
          <a:stretch>
            <a:fillRect/>
          </a:stretch>
        </p:blipFill>
        <p:spPr>
          <a:xfrm>
            <a:off x="847840" y="4244018"/>
            <a:ext cx="3582040" cy="2570640"/>
          </a:xfrm>
          <a:prstGeom prst="rect">
            <a:avLst/>
          </a:prstGeom>
        </p:spPr>
      </p:pic>
      <p:pic>
        <p:nvPicPr>
          <p:cNvPr id="2" name="Picture 1" descr="Logo&#10;&#10;Description automatically generated with medium confidence">
            <a:extLst>
              <a:ext uri="{FF2B5EF4-FFF2-40B4-BE49-F238E27FC236}">
                <a16:creationId xmlns:a16="http://schemas.microsoft.com/office/drawing/2014/main" id="{5A4EFF11-F557-C930-D233-DE0CC0169B6E}"/>
              </a:ext>
            </a:extLst>
          </p:cNvPr>
          <p:cNvPicPr>
            <a:picLocks noChangeAspect="1"/>
          </p:cNvPicPr>
          <p:nvPr/>
        </p:nvPicPr>
        <p:blipFill>
          <a:blip r:embed="rId4"/>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277004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F9DCE-B86E-7457-EEB9-116D57EDC7A1}"/>
              </a:ext>
            </a:extLst>
          </p:cNvPr>
          <p:cNvSpPr txBox="1"/>
          <p:nvPr/>
        </p:nvSpPr>
        <p:spPr>
          <a:xfrm>
            <a:off x="240403" y="243557"/>
            <a:ext cx="7705861" cy="369332"/>
          </a:xfrm>
          <a:prstGeom prst="rect">
            <a:avLst/>
          </a:prstGeom>
          <a:noFill/>
        </p:spPr>
        <p:txBody>
          <a:bodyPr wrap="square">
            <a:spAutoFit/>
          </a:bodyPr>
          <a:lstStyle/>
          <a:p>
            <a:pPr algn="l" rtl="0" fontAlgn="base"/>
            <a:r>
              <a:rPr lang="en-US" b="1" i="0" u="none" strike="noStrike" dirty="0">
                <a:effectLst/>
                <a:latin typeface="Trebuchet MS" panose="020B0703020202090204" pitchFamily="34" charset="0"/>
              </a:rPr>
              <a:t>Certificate template that vulnerable to the ESC1 technique  EventID</a:t>
            </a:r>
            <a:endParaRPr lang="en-US" b="0" i="0" dirty="0">
              <a:effectLst/>
            </a:endParaRPr>
          </a:p>
        </p:txBody>
      </p:sp>
      <p:sp>
        <p:nvSpPr>
          <p:cNvPr id="5" name="TextBox 4">
            <a:extLst>
              <a:ext uri="{FF2B5EF4-FFF2-40B4-BE49-F238E27FC236}">
                <a16:creationId xmlns:a16="http://schemas.microsoft.com/office/drawing/2014/main" id="{30981524-A680-0ED8-9254-04B64126F203}"/>
              </a:ext>
            </a:extLst>
          </p:cNvPr>
          <p:cNvSpPr txBox="1"/>
          <p:nvPr/>
        </p:nvSpPr>
        <p:spPr>
          <a:xfrm>
            <a:off x="240404" y="669371"/>
            <a:ext cx="11247551" cy="307777"/>
          </a:xfrm>
          <a:prstGeom prst="rect">
            <a:avLst/>
          </a:prstGeom>
          <a:noFill/>
        </p:spPr>
        <p:txBody>
          <a:bodyPr wrap="square">
            <a:spAutoFit/>
          </a:bodyPr>
          <a:lstStyle/>
          <a:p>
            <a:pPr algn="just" rtl="0" fontAlgn="base"/>
            <a:r>
              <a:rPr lang="en-US" sz="1400" dirty="0"/>
              <a:t>Unfortunately, there is no simple way to monitor requesting the certificates, but we can use the Windows Event Log to help us identify the arbitrary SAN.</a:t>
            </a:r>
          </a:p>
        </p:txBody>
      </p:sp>
      <p:sp>
        <p:nvSpPr>
          <p:cNvPr id="8" name="TextBox 7">
            <a:extLst>
              <a:ext uri="{FF2B5EF4-FFF2-40B4-BE49-F238E27FC236}">
                <a16:creationId xmlns:a16="http://schemas.microsoft.com/office/drawing/2014/main" id="{D4794FC8-11A8-DBB1-A47D-09E27F3FB0EA}"/>
              </a:ext>
            </a:extLst>
          </p:cNvPr>
          <p:cNvSpPr txBox="1"/>
          <p:nvPr/>
        </p:nvSpPr>
        <p:spPr>
          <a:xfrm>
            <a:off x="3438223" y="1112335"/>
            <a:ext cx="1739083" cy="369332"/>
          </a:xfrm>
          <a:prstGeom prst="rect">
            <a:avLst/>
          </a:prstGeom>
          <a:noFill/>
        </p:spPr>
        <p:txBody>
          <a:bodyPr wrap="square">
            <a:spAutoFit/>
          </a:bodyPr>
          <a:lstStyle/>
          <a:p>
            <a:pPr algn="l" rtl="0" fontAlgn="base"/>
            <a:r>
              <a:rPr lang="en-US" b="1" dirty="0">
                <a:latin typeface="Trebuchet MS" panose="020B0703020202090204" pitchFamily="34" charset="0"/>
              </a:rPr>
              <a:t>EventID 4898</a:t>
            </a:r>
          </a:p>
        </p:txBody>
      </p:sp>
      <p:pic>
        <p:nvPicPr>
          <p:cNvPr id="10" name="Picture 9">
            <a:extLst>
              <a:ext uri="{FF2B5EF4-FFF2-40B4-BE49-F238E27FC236}">
                <a16:creationId xmlns:a16="http://schemas.microsoft.com/office/drawing/2014/main" id="{4074B5A8-C66D-9945-F391-F11C622BD22A}"/>
              </a:ext>
            </a:extLst>
          </p:cNvPr>
          <p:cNvPicPr>
            <a:picLocks noChangeAspect="1"/>
          </p:cNvPicPr>
          <p:nvPr/>
        </p:nvPicPr>
        <p:blipFill>
          <a:blip r:embed="rId2"/>
          <a:stretch>
            <a:fillRect/>
          </a:stretch>
        </p:blipFill>
        <p:spPr>
          <a:xfrm>
            <a:off x="240403" y="1481667"/>
            <a:ext cx="7772400" cy="1424113"/>
          </a:xfrm>
          <a:prstGeom prst="rect">
            <a:avLst/>
          </a:prstGeom>
        </p:spPr>
      </p:pic>
      <p:sp>
        <p:nvSpPr>
          <p:cNvPr id="12" name="TextBox 11">
            <a:extLst>
              <a:ext uri="{FF2B5EF4-FFF2-40B4-BE49-F238E27FC236}">
                <a16:creationId xmlns:a16="http://schemas.microsoft.com/office/drawing/2014/main" id="{54E669A6-C6B8-8F1C-2E61-8709E403A591}"/>
              </a:ext>
            </a:extLst>
          </p:cNvPr>
          <p:cNvSpPr txBox="1"/>
          <p:nvPr/>
        </p:nvSpPr>
        <p:spPr>
          <a:xfrm>
            <a:off x="1012809" y="2954519"/>
            <a:ext cx="6409606" cy="369332"/>
          </a:xfrm>
          <a:prstGeom prst="rect">
            <a:avLst/>
          </a:prstGeom>
          <a:noFill/>
        </p:spPr>
        <p:txBody>
          <a:bodyPr wrap="square">
            <a:spAutoFit/>
          </a:bodyPr>
          <a:lstStyle/>
          <a:p>
            <a:pPr algn="l" rtl="0" fontAlgn="base"/>
            <a:r>
              <a:rPr lang="en-US" b="1" dirty="0">
                <a:latin typeface="Trebuchet MS" panose="020B0703020202090204" pitchFamily="34" charset="0"/>
              </a:rPr>
              <a:t>Grants certificate enrollment right to the “Domain Users”</a:t>
            </a:r>
          </a:p>
        </p:txBody>
      </p:sp>
      <p:pic>
        <p:nvPicPr>
          <p:cNvPr id="14" name="Picture 13">
            <a:extLst>
              <a:ext uri="{FF2B5EF4-FFF2-40B4-BE49-F238E27FC236}">
                <a16:creationId xmlns:a16="http://schemas.microsoft.com/office/drawing/2014/main" id="{7A4F4E3D-40AD-DBA7-4A1E-85819F537F84}"/>
              </a:ext>
            </a:extLst>
          </p:cNvPr>
          <p:cNvPicPr>
            <a:picLocks noChangeAspect="1"/>
          </p:cNvPicPr>
          <p:nvPr/>
        </p:nvPicPr>
        <p:blipFill>
          <a:blip r:embed="rId3"/>
          <a:stretch>
            <a:fillRect/>
          </a:stretch>
        </p:blipFill>
        <p:spPr>
          <a:xfrm>
            <a:off x="2060781" y="3372590"/>
            <a:ext cx="4131644" cy="3401742"/>
          </a:xfrm>
          <a:prstGeom prst="rect">
            <a:avLst/>
          </a:prstGeom>
        </p:spPr>
      </p:pic>
      <p:sp>
        <p:nvSpPr>
          <p:cNvPr id="15" name="TextBox 14">
            <a:extLst>
              <a:ext uri="{FF2B5EF4-FFF2-40B4-BE49-F238E27FC236}">
                <a16:creationId xmlns:a16="http://schemas.microsoft.com/office/drawing/2014/main" id="{3A96F160-0CD0-FF65-4252-41525701D0AD}"/>
              </a:ext>
            </a:extLst>
          </p:cNvPr>
          <p:cNvSpPr txBox="1"/>
          <p:nvPr/>
        </p:nvSpPr>
        <p:spPr>
          <a:xfrm>
            <a:off x="6717162" y="3791505"/>
            <a:ext cx="5038500" cy="2031325"/>
          </a:xfrm>
          <a:prstGeom prst="rect">
            <a:avLst/>
          </a:prstGeom>
          <a:noFill/>
        </p:spPr>
        <p:txBody>
          <a:bodyPr wrap="square">
            <a:spAutoFit/>
          </a:bodyPr>
          <a:lstStyle/>
          <a:p>
            <a:pPr rtl="0" fontAlgn="base"/>
            <a:r>
              <a:rPr lang="en-US" b="1" dirty="0"/>
              <a:t>But IMPORTANT, It is important to note thar 4898 event is not suitable for real time. </a:t>
            </a:r>
            <a:r>
              <a:rPr lang="en-US" b="1" dirty="0">
                <a:sym typeface="Wingdings" pitchFamily="2" charset="2"/>
              </a:rPr>
              <a:t> </a:t>
            </a:r>
          </a:p>
          <a:p>
            <a:pPr rtl="0" fontAlgn="base"/>
            <a:endParaRPr lang="en-US" b="1" dirty="0">
              <a:sym typeface="Wingdings" pitchFamily="2" charset="2"/>
            </a:endParaRPr>
          </a:p>
          <a:p>
            <a:pPr marL="285750" indent="-285750" rtl="0" fontAlgn="base">
              <a:buFontTx/>
              <a:buChar char="-"/>
            </a:pPr>
            <a:r>
              <a:rPr lang="en-US" b="1" dirty="0">
                <a:sym typeface="Wingdings" pitchFamily="2" charset="2"/>
              </a:rPr>
              <a:t>At the time of the first enrollment since CA service start</a:t>
            </a:r>
          </a:p>
          <a:p>
            <a:pPr marL="285750" indent="-285750" rtl="0" fontAlgn="base">
              <a:buFontTx/>
              <a:buChar char="-"/>
            </a:pPr>
            <a:r>
              <a:rPr lang="en-US" b="1" dirty="0">
                <a:sym typeface="Wingdings" pitchFamily="2" charset="2"/>
              </a:rPr>
              <a:t>At the time of the first enrollment since certificate template modification</a:t>
            </a:r>
            <a:endParaRPr lang="en-US" b="1" dirty="0"/>
          </a:p>
        </p:txBody>
      </p:sp>
      <p:pic>
        <p:nvPicPr>
          <p:cNvPr id="2" name="Picture 1" descr="Logo&#10;&#10;Description automatically generated with medium confidence">
            <a:extLst>
              <a:ext uri="{FF2B5EF4-FFF2-40B4-BE49-F238E27FC236}">
                <a16:creationId xmlns:a16="http://schemas.microsoft.com/office/drawing/2014/main" id="{1095958C-30B6-BBE4-C475-5E29A38D606B}"/>
              </a:ext>
            </a:extLst>
          </p:cNvPr>
          <p:cNvPicPr>
            <a:picLocks noChangeAspect="1"/>
          </p:cNvPicPr>
          <p:nvPr/>
        </p:nvPicPr>
        <p:blipFill>
          <a:blip r:embed="rId4"/>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4056734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F9DCE-B86E-7457-EEB9-116D57EDC7A1}"/>
              </a:ext>
            </a:extLst>
          </p:cNvPr>
          <p:cNvSpPr txBox="1"/>
          <p:nvPr/>
        </p:nvSpPr>
        <p:spPr>
          <a:xfrm>
            <a:off x="150252" y="19365"/>
            <a:ext cx="6649792" cy="369332"/>
          </a:xfrm>
          <a:prstGeom prst="rect">
            <a:avLst/>
          </a:prstGeom>
          <a:noFill/>
        </p:spPr>
        <p:txBody>
          <a:bodyPr wrap="square">
            <a:spAutoFit/>
          </a:bodyPr>
          <a:lstStyle/>
          <a:p>
            <a:pPr algn="l" rtl="0" fontAlgn="base"/>
            <a:r>
              <a:rPr lang="en-US" b="1" i="0" u="none" strike="noStrike" dirty="0">
                <a:effectLst/>
                <a:latin typeface="Trebuchet MS" panose="020B0703020202090204" pitchFamily="34" charset="0"/>
              </a:rPr>
              <a:t>ESC1 — Content Certificate</a:t>
            </a:r>
            <a:endParaRPr lang="en-US" b="0" i="0" dirty="0">
              <a:effectLst/>
            </a:endParaRPr>
          </a:p>
        </p:txBody>
      </p:sp>
      <p:sp>
        <p:nvSpPr>
          <p:cNvPr id="7" name="TextBox 6">
            <a:extLst>
              <a:ext uri="{FF2B5EF4-FFF2-40B4-BE49-F238E27FC236}">
                <a16:creationId xmlns:a16="http://schemas.microsoft.com/office/drawing/2014/main" id="{8A3C4C9B-BFEA-237C-750F-CBD66D1B96E8}"/>
              </a:ext>
            </a:extLst>
          </p:cNvPr>
          <p:cNvSpPr txBox="1"/>
          <p:nvPr/>
        </p:nvSpPr>
        <p:spPr>
          <a:xfrm>
            <a:off x="150252" y="4965115"/>
            <a:ext cx="12041748" cy="369332"/>
          </a:xfrm>
          <a:prstGeom prst="rect">
            <a:avLst/>
          </a:prstGeom>
          <a:noFill/>
        </p:spPr>
        <p:txBody>
          <a:bodyPr wrap="square">
            <a:spAutoFit/>
          </a:bodyPr>
          <a:lstStyle/>
          <a:p>
            <a:pPr algn="l" rtl="0" fontAlgn="base"/>
            <a:r>
              <a:rPr lang="en-US" b="1" dirty="0">
                <a:latin typeface="Trebuchet MS" panose="020B0703020202090204" pitchFamily="34" charset="0"/>
              </a:rPr>
              <a:t>When we requested the new certificate to another user we can obtain “public key and private key” together.</a:t>
            </a:r>
            <a:endParaRPr lang="en-US" b="0" i="0" dirty="0">
              <a:effectLst/>
            </a:endParaRPr>
          </a:p>
        </p:txBody>
      </p:sp>
      <p:pic>
        <p:nvPicPr>
          <p:cNvPr id="8" name="Picture 7" descr="Logo&#10;&#10;Description automatically generated with medium confidence">
            <a:extLst>
              <a:ext uri="{FF2B5EF4-FFF2-40B4-BE49-F238E27FC236}">
                <a16:creationId xmlns:a16="http://schemas.microsoft.com/office/drawing/2014/main" id="{4167155C-F438-F50B-B509-30DD88F74651}"/>
              </a:ext>
            </a:extLst>
          </p:cNvPr>
          <p:cNvPicPr>
            <a:picLocks noChangeAspect="1"/>
          </p:cNvPicPr>
          <p:nvPr/>
        </p:nvPicPr>
        <p:blipFill>
          <a:blip r:embed="rId2"/>
          <a:stretch>
            <a:fillRect/>
          </a:stretch>
        </p:blipFill>
        <p:spPr>
          <a:xfrm>
            <a:off x="11146766" y="5822830"/>
            <a:ext cx="938841" cy="938841"/>
          </a:xfrm>
          <a:prstGeom prst="rect">
            <a:avLst/>
          </a:prstGeom>
        </p:spPr>
      </p:pic>
      <p:pic>
        <p:nvPicPr>
          <p:cNvPr id="16" name="Picture 15">
            <a:extLst>
              <a:ext uri="{FF2B5EF4-FFF2-40B4-BE49-F238E27FC236}">
                <a16:creationId xmlns:a16="http://schemas.microsoft.com/office/drawing/2014/main" id="{440A97D5-D258-1D8D-1984-F39D58AE9409}"/>
              </a:ext>
            </a:extLst>
          </p:cNvPr>
          <p:cNvPicPr>
            <a:picLocks noChangeAspect="1"/>
          </p:cNvPicPr>
          <p:nvPr/>
        </p:nvPicPr>
        <p:blipFill>
          <a:blip r:embed="rId3"/>
          <a:stretch>
            <a:fillRect/>
          </a:stretch>
        </p:blipFill>
        <p:spPr>
          <a:xfrm>
            <a:off x="150252" y="409485"/>
            <a:ext cx="11753677" cy="4605432"/>
          </a:xfrm>
          <a:prstGeom prst="rect">
            <a:avLst/>
          </a:prstGeom>
        </p:spPr>
      </p:pic>
      <p:pic>
        <p:nvPicPr>
          <p:cNvPr id="20" name="Picture 19">
            <a:extLst>
              <a:ext uri="{FF2B5EF4-FFF2-40B4-BE49-F238E27FC236}">
                <a16:creationId xmlns:a16="http://schemas.microsoft.com/office/drawing/2014/main" id="{6D448341-3D20-B5A8-4957-406D04592AC3}"/>
              </a:ext>
            </a:extLst>
          </p:cNvPr>
          <p:cNvPicPr>
            <a:picLocks noChangeAspect="1"/>
          </p:cNvPicPr>
          <p:nvPr/>
        </p:nvPicPr>
        <p:blipFill>
          <a:blip r:embed="rId4"/>
          <a:stretch>
            <a:fillRect/>
          </a:stretch>
        </p:blipFill>
        <p:spPr>
          <a:xfrm>
            <a:off x="1841680" y="5336026"/>
            <a:ext cx="7772400" cy="1489533"/>
          </a:xfrm>
          <a:prstGeom prst="rect">
            <a:avLst/>
          </a:prstGeom>
        </p:spPr>
      </p:pic>
    </p:spTree>
    <p:extLst>
      <p:ext uri="{BB962C8B-B14F-4D97-AF65-F5344CB8AC3E}">
        <p14:creationId xmlns:p14="http://schemas.microsoft.com/office/powerpoint/2010/main" val="376369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F9DCE-B86E-7457-EEB9-116D57EDC7A1}"/>
              </a:ext>
            </a:extLst>
          </p:cNvPr>
          <p:cNvSpPr txBox="1"/>
          <p:nvPr/>
        </p:nvSpPr>
        <p:spPr>
          <a:xfrm>
            <a:off x="150252" y="19365"/>
            <a:ext cx="6649792" cy="369332"/>
          </a:xfrm>
          <a:prstGeom prst="rect">
            <a:avLst/>
          </a:prstGeom>
          <a:noFill/>
        </p:spPr>
        <p:txBody>
          <a:bodyPr wrap="square">
            <a:spAutoFit/>
          </a:bodyPr>
          <a:lstStyle/>
          <a:p>
            <a:pPr algn="l" rtl="0" fontAlgn="base"/>
            <a:r>
              <a:rPr lang="en-US" b="1" i="0" u="none" strike="noStrike" dirty="0">
                <a:effectLst/>
                <a:latin typeface="Trebuchet MS" panose="020B0703020202090204" pitchFamily="34" charset="0"/>
              </a:rPr>
              <a:t>ESC1 — </a:t>
            </a:r>
            <a:r>
              <a:rPr lang="en-US" b="1" dirty="0">
                <a:latin typeface="Trebuchet MS" panose="020B0703020202090204" pitchFamily="34" charset="0"/>
              </a:rPr>
              <a:t>Exploited</a:t>
            </a:r>
            <a:endParaRPr lang="en-US" b="0" i="0" dirty="0">
              <a:effectLst/>
            </a:endParaRPr>
          </a:p>
        </p:txBody>
      </p:sp>
      <p:pic>
        <p:nvPicPr>
          <p:cNvPr id="8" name="Picture 7" descr="Logo&#10;&#10;Description automatically generated with medium confidence">
            <a:extLst>
              <a:ext uri="{FF2B5EF4-FFF2-40B4-BE49-F238E27FC236}">
                <a16:creationId xmlns:a16="http://schemas.microsoft.com/office/drawing/2014/main" id="{4167155C-F438-F50B-B509-30DD88F74651}"/>
              </a:ext>
            </a:extLst>
          </p:cNvPr>
          <p:cNvPicPr>
            <a:picLocks noChangeAspect="1"/>
          </p:cNvPicPr>
          <p:nvPr/>
        </p:nvPicPr>
        <p:blipFill>
          <a:blip r:embed="rId2"/>
          <a:stretch>
            <a:fillRect/>
          </a:stretch>
        </p:blipFill>
        <p:spPr>
          <a:xfrm>
            <a:off x="11146766" y="5822830"/>
            <a:ext cx="938841" cy="938841"/>
          </a:xfrm>
          <a:prstGeom prst="rect">
            <a:avLst/>
          </a:prstGeom>
        </p:spPr>
      </p:pic>
      <p:pic>
        <p:nvPicPr>
          <p:cNvPr id="4" name="Picture 3">
            <a:extLst>
              <a:ext uri="{FF2B5EF4-FFF2-40B4-BE49-F238E27FC236}">
                <a16:creationId xmlns:a16="http://schemas.microsoft.com/office/drawing/2014/main" id="{3E7C3F14-EDDD-424B-7186-13B652623B8E}"/>
              </a:ext>
            </a:extLst>
          </p:cNvPr>
          <p:cNvPicPr>
            <a:picLocks noChangeAspect="1"/>
          </p:cNvPicPr>
          <p:nvPr/>
        </p:nvPicPr>
        <p:blipFill>
          <a:blip r:embed="rId3"/>
          <a:stretch>
            <a:fillRect/>
          </a:stretch>
        </p:blipFill>
        <p:spPr>
          <a:xfrm>
            <a:off x="1052943" y="350060"/>
            <a:ext cx="9522392" cy="6507940"/>
          </a:xfrm>
          <a:prstGeom prst="rect">
            <a:avLst/>
          </a:prstGeom>
        </p:spPr>
      </p:pic>
    </p:spTree>
    <p:extLst>
      <p:ext uri="{BB962C8B-B14F-4D97-AF65-F5344CB8AC3E}">
        <p14:creationId xmlns:p14="http://schemas.microsoft.com/office/powerpoint/2010/main" val="135683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DCAFDC2-E277-4740-5C50-2EA7C82A0A60}"/>
              </a:ext>
            </a:extLst>
          </p:cNvPr>
          <p:cNvSpPr txBox="1"/>
          <p:nvPr/>
        </p:nvSpPr>
        <p:spPr>
          <a:xfrm>
            <a:off x="0" y="170934"/>
            <a:ext cx="11798300" cy="369332"/>
          </a:xfrm>
          <a:prstGeom prst="rect">
            <a:avLst/>
          </a:prstGeom>
          <a:noFill/>
        </p:spPr>
        <p:txBody>
          <a:bodyPr wrap="square">
            <a:spAutoFit/>
          </a:bodyPr>
          <a:lstStyle/>
          <a:p>
            <a:pPr algn="l" rtl="0" fontAlgn="base"/>
            <a:r>
              <a:rPr lang="en-US" b="1" i="0" u="none" strike="noStrike" dirty="0">
                <a:effectLst/>
                <a:latin typeface="Trebuchet MS" panose="020B0703020202090204" pitchFamily="34" charset="0"/>
              </a:rPr>
              <a:t>ESC8 - NTLM Relay and ADCS </a:t>
            </a:r>
            <a:r>
              <a:rPr lang="en-US" b="0" i="0" dirty="0">
                <a:effectLst/>
                <a:latin typeface="Trebuchet MS" panose="020B0703020202090204" pitchFamily="34" charset="0"/>
              </a:rPr>
              <a:t>​</a:t>
            </a:r>
            <a:endParaRPr lang="en-US" b="0" i="0" dirty="0">
              <a:effectLst/>
            </a:endParaRPr>
          </a:p>
        </p:txBody>
      </p:sp>
      <p:sp>
        <p:nvSpPr>
          <p:cNvPr id="12" name="TextBox 11">
            <a:extLst>
              <a:ext uri="{FF2B5EF4-FFF2-40B4-BE49-F238E27FC236}">
                <a16:creationId xmlns:a16="http://schemas.microsoft.com/office/drawing/2014/main" id="{2F10D7B4-21E6-61FB-E2A8-922ABC36151E}"/>
              </a:ext>
            </a:extLst>
          </p:cNvPr>
          <p:cNvSpPr txBox="1"/>
          <p:nvPr/>
        </p:nvSpPr>
        <p:spPr>
          <a:xfrm>
            <a:off x="0" y="540266"/>
            <a:ext cx="11099800" cy="1754326"/>
          </a:xfrm>
          <a:prstGeom prst="rect">
            <a:avLst/>
          </a:prstGeom>
          <a:noFill/>
        </p:spPr>
        <p:txBody>
          <a:bodyPr wrap="square">
            <a:spAutoFit/>
          </a:bodyPr>
          <a:lstStyle/>
          <a:p>
            <a:pPr algn="just" rtl="0" fontAlgn="base"/>
            <a:r>
              <a:rPr lang="en-US" dirty="0"/>
              <a:t>​As covered in the “Certificate Enrollment” section, AD CS supports several HTTP-based enrollment methods via additional AD CS server roles that administrators can install. ​</a:t>
            </a:r>
          </a:p>
          <a:p>
            <a:pPr algn="just" rtl="0" fontAlgn="base"/>
            <a:r>
              <a:rPr lang="en-US" dirty="0"/>
              <a:t>These HTTPbased certificate enrollment interfaces are all vulnerable NTLM relay attacks. Using NTLM relay, an attacker on a compromised machine can impersonate any inbound-NTLM-authenticating AD account.​</a:t>
            </a:r>
          </a:p>
          <a:p>
            <a:pPr algn="just" rtl="0" fontAlgn="base"/>
            <a:r>
              <a:rPr lang="en-US" dirty="0"/>
              <a:t>While impersonating the victim account, an attacker could access these web interfaces and request a client authentication certificate based on the User or Machine certificate templates.</a:t>
            </a:r>
          </a:p>
        </p:txBody>
      </p:sp>
      <p:pic>
        <p:nvPicPr>
          <p:cNvPr id="2" name="Picture 1">
            <a:extLst>
              <a:ext uri="{FF2B5EF4-FFF2-40B4-BE49-F238E27FC236}">
                <a16:creationId xmlns:a16="http://schemas.microsoft.com/office/drawing/2014/main" id="{176FFC93-6EC4-C8A4-6965-AFF20FE3E404}"/>
              </a:ext>
            </a:extLst>
          </p:cNvPr>
          <p:cNvPicPr>
            <a:picLocks noChangeAspect="1"/>
          </p:cNvPicPr>
          <p:nvPr/>
        </p:nvPicPr>
        <p:blipFill>
          <a:blip r:embed="rId2"/>
          <a:stretch>
            <a:fillRect/>
          </a:stretch>
        </p:blipFill>
        <p:spPr>
          <a:xfrm>
            <a:off x="6312796" y="2930418"/>
            <a:ext cx="5709249" cy="3040291"/>
          </a:xfrm>
          <a:prstGeom prst="rect">
            <a:avLst/>
          </a:prstGeom>
          <a:effectLst>
            <a:outerShdw blurRad="50800" dist="38100" dir="2700000" algn="tl" rotWithShape="0">
              <a:prstClr val="black">
                <a:alpha val="40000"/>
              </a:prstClr>
            </a:outerShdw>
          </a:effectLst>
        </p:spPr>
      </p:pic>
      <p:pic>
        <p:nvPicPr>
          <p:cNvPr id="4" name="Picture 3" descr="Graphical user interface, text, application, Word&#10;&#10;Description automatically generated">
            <a:extLst>
              <a:ext uri="{FF2B5EF4-FFF2-40B4-BE49-F238E27FC236}">
                <a16:creationId xmlns:a16="http://schemas.microsoft.com/office/drawing/2014/main" id="{BDA9C75B-48DE-8BB3-CB95-90A0B111DCD0}"/>
              </a:ext>
            </a:extLst>
          </p:cNvPr>
          <p:cNvPicPr>
            <a:picLocks noChangeAspect="1"/>
          </p:cNvPicPr>
          <p:nvPr/>
        </p:nvPicPr>
        <p:blipFill>
          <a:blip r:embed="rId3"/>
          <a:stretch>
            <a:fillRect/>
          </a:stretch>
        </p:blipFill>
        <p:spPr>
          <a:xfrm>
            <a:off x="169955" y="2750879"/>
            <a:ext cx="5585012" cy="1571435"/>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A7B07DCF-FD6A-A5F8-8879-578171FD2986}"/>
              </a:ext>
            </a:extLst>
          </p:cNvPr>
          <p:cNvSpPr txBox="1"/>
          <p:nvPr/>
        </p:nvSpPr>
        <p:spPr>
          <a:xfrm>
            <a:off x="1158973" y="2381547"/>
            <a:ext cx="3883021" cy="369332"/>
          </a:xfrm>
          <a:prstGeom prst="rect">
            <a:avLst/>
          </a:prstGeom>
          <a:noFill/>
        </p:spPr>
        <p:txBody>
          <a:bodyPr wrap="square">
            <a:spAutoFit/>
          </a:bodyPr>
          <a:lstStyle/>
          <a:p>
            <a:pPr algn="l" rtl="0" fontAlgn="base"/>
            <a:r>
              <a:rPr lang="en-US" b="1" dirty="0">
                <a:latin typeface="Trebuchet MS" panose="020B0703020202090204" pitchFamily="34" charset="0"/>
              </a:rPr>
              <a:t>IIS Authentication ADCS Clients</a:t>
            </a:r>
          </a:p>
        </p:txBody>
      </p:sp>
      <p:sp>
        <p:nvSpPr>
          <p:cNvPr id="6" name="TextBox 5">
            <a:extLst>
              <a:ext uri="{FF2B5EF4-FFF2-40B4-BE49-F238E27FC236}">
                <a16:creationId xmlns:a16="http://schemas.microsoft.com/office/drawing/2014/main" id="{F238554B-B4E6-5F43-A471-A438560BBB25}"/>
              </a:ext>
            </a:extLst>
          </p:cNvPr>
          <p:cNvSpPr txBox="1"/>
          <p:nvPr/>
        </p:nvSpPr>
        <p:spPr>
          <a:xfrm>
            <a:off x="7073819" y="2508146"/>
            <a:ext cx="3883021" cy="369332"/>
          </a:xfrm>
          <a:prstGeom prst="rect">
            <a:avLst/>
          </a:prstGeom>
          <a:noFill/>
        </p:spPr>
        <p:txBody>
          <a:bodyPr wrap="square">
            <a:spAutoFit/>
          </a:bodyPr>
          <a:lstStyle/>
          <a:p>
            <a:pPr algn="l" rtl="0" fontAlgn="base"/>
            <a:r>
              <a:rPr lang="en-US" b="1" dirty="0">
                <a:latin typeface="Trebuchet MS" panose="020B0703020202090204" pitchFamily="34" charset="0"/>
              </a:rPr>
              <a:t>Console Webservice - ADCS</a:t>
            </a:r>
          </a:p>
        </p:txBody>
      </p:sp>
      <p:pic>
        <p:nvPicPr>
          <p:cNvPr id="8" name="Picture 7" descr="Graphical user interface, application&#10;&#10;Description automatically generated">
            <a:extLst>
              <a:ext uri="{FF2B5EF4-FFF2-40B4-BE49-F238E27FC236}">
                <a16:creationId xmlns:a16="http://schemas.microsoft.com/office/drawing/2014/main" id="{AA17F776-8B50-CB16-8C57-52CF53A6C226}"/>
              </a:ext>
            </a:extLst>
          </p:cNvPr>
          <p:cNvPicPr>
            <a:picLocks noChangeAspect="1"/>
          </p:cNvPicPr>
          <p:nvPr/>
        </p:nvPicPr>
        <p:blipFill>
          <a:blip r:embed="rId4"/>
          <a:stretch>
            <a:fillRect/>
          </a:stretch>
        </p:blipFill>
        <p:spPr>
          <a:xfrm>
            <a:off x="169955" y="4374070"/>
            <a:ext cx="3522151" cy="2409690"/>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03BB3908-808B-0B3F-47B1-527BCFD89C1F}"/>
              </a:ext>
            </a:extLst>
          </p:cNvPr>
          <p:cNvSpPr txBox="1"/>
          <p:nvPr/>
        </p:nvSpPr>
        <p:spPr>
          <a:xfrm>
            <a:off x="3579779" y="5232045"/>
            <a:ext cx="2319371" cy="738664"/>
          </a:xfrm>
          <a:prstGeom prst="rect">
            <a:avLst/>
          </a:prstGeom>
          <a:noFill/>
        </p:spPr>
        <p:txBody>
          <a:bodyPr wrap="square">
            <a:spAutoFit/>
          </a:bodyPr>
          <a:lstStyle/>
          <a:p>
            <a:pPr algn="ctr" rtl="0" fontAlgn="base"/>
            <a:r>
              <a:rPr lang="en-US" sz="1400" dirty="0">
                <a:latin typeface="Trebuchet MS" panose="020B0703020202090204" pitchFamily="34" charset="0"/>
              </a:rPr>
              <a:t>The MICRO$OFT suggest enable KERBEROS Authentication.</a:t>
            </a:r>
            <a:endParaRPr lang="en-US" sz="1400" b="0" i="0" dirty="0">
              <a:effectLst/>
            </a:endParaRPr>
          </a:p>
        </p:txBody>
      </p:sp>
      <p:pic>
        <p:nvPicPr>
          <p:cNvPr id="3" name="Picture 2" descr="Logo&#10;&#10;Description automatically generated with medium confidence">
            <a:extLst>
              <a:ext uri="{FF2B5EF4-FFF2-40B4-BE49-F238E27FC236}">
                <a16:creationId xmlns:a16="http://schemas.microsoft.com/office/drawing/2014/main" id="{EBD9DE3B-32CF-8BE2-033C-FA3DA472C90C}"/>
              </a:ext>
            </a:extLst>
          </p:cNvPr>
          <p:cNvPicPr>
            <a:picLocks noChangeAspect="1"/>
          </p:cNvPicPr>
          <p:nvPr/>
        </p:nvPicPr>
        <p:blipFill>
          <a:blip r:embed="rId5"/>
          <a:stretch>
            <a:fillRect/>
          </a:stretch>
        </p:blipFill>
        <p:spPr>
          <a:xfrm>
            <a:off x="11386868" y="5997529"/>
            <a:ext cx="793870" cy="793870"/>
          </a:xfrm>
          <a:prstGeom prst="rect">
            <a:avLst/>
          </a:prstGeom>
        </p:spPr>
      </p:pic>
    </p:spTree>
    <p:extLst>
      <p:ext uri="{BB962C8B-B14F-4D97-AF65-F5344CB8AC3E}">
        <p14:creationId xmlns:p14="http://schemas.microsoft.com/office/powerpoint/2010/main" val="3784190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BFEFAF-8B0E-1AA9-DFCF-C32182DF5D3E}"/>
              </a:ext>
            </a:extLst>
          </p:cNvPr>
          <p:cNvSpPr txBox="1"/>
          <p:nvPr/>
        </p:nvSpPr>
        <p:spPr>
          <a:xfrm>
            <a:off x="165100" y="132834"/>
            <a:ext cx="6096000" cy="369332"/>
          </a:xfrm>
          <a:prstGeom prst="rect">
            <a:avLst/>
          </a:prstGeom>
          <a:noFill/>
        </p:spPr>
        <p:txBody>
          <a:bodyPr wrap="square">
            <a:spAutoFit/>
          </a:bodyPr>
          <a:lstStyle/>
          <a:p>
            <a:pPr algn="l" rtl="0" fontAlgn="base"/>
            <a:r>
              <a:rPr lang="en-US" b="1" i="0" u="none" strike="noStrike" dirty="0">
                <a:effectLst/>
                <a:latin typeface="Trebuchet MS" panose="020B0703020202090204" pitchFamily="34" charset="0"/>
              </a:rPr>
              <a:t>Back to the Basic – NTLM</a:t>
            </a:r>
            <a:r>
              <a:rPr lang="en-US" b="0" i="0" dirty="0">
                <a:effectLst/>
                <a:latin typeface="Trebuchet MS" panose="020B0703020202090204" pitchFamily="34" charset="0"/>
              </a:rPr>
              <a:t>​</a:t>
            </a:r>
            <a:endParaRPr lang="en-US" b="0" i="0" dirty="0">
              <a:effectLst/>
            </a:endParaRPr>
          </a:p>
        </p:txBody>
      </p:sp>
      <p:sp>
        <p:nvSpPr>
          <p:cNvPr id="8" name="TextBox 7">
            <a:extLst>
              <a:ext uri="{FF2B5EF4-FFF2-40B4-BE49-F238E27FC236}">
                <a16:creationId xmlns:a16="http://schemas.microsoft.com/office/drawing/2014/main" id="{6F1C6E0E-E247-7707-8DED-F75DD81C005C}"/>
              </a:ext>
            </a:extLst>
          </p:cNvPr>
          <p:cNvSpPr txBox="1"/>
          <p:nvPr/>
        </p:nvSpPr>
        <p:spPr>
          <a:xfrm>
            <a:off x="165100" y="499106"/>
            <a:ext cx="11772900" cy="3785652"/>
          </a:xfrm>
          <a:prstGeom prst="rect">
            <a:avLst/>
          </a:prstGeom>
          <a:noFill/>
        </p:spPr>
        <p:txBody>
          <a:bodyPr wrap="square">
            <a:spAutoFit/>
          </a:bodyPr>
          <a:lstStyle/>
          <a:p>
            <a:pPr algn="just" fontAlgn="base"/>
            <a:r>
              <a:rPr lang="en-US" sz="1600" dirty="0"/>
              <a:t>In NTLM, a challenge-response protocol is used for authentication. For any authentication request:​</a:t>
            </a:r>
          </a:p>
          <a:p>
            <a:pPr algn="just" fontAlgn="base"/>
            <a:r>
              <a:rPr lang="en-US" sz="1600" dirty="0"/>
              <a:t>​</a:t>
            </a:r>
          </a:p>
          <a:p>
            <a:pPr algn="just" fontAlgn="base">
              <a:buFont typeface="+mj-lt"/>
              <a:buAutoNum type="arabicPeriod"/>
            </a:pPr>
            <a:r>
              <a:rPr lang="en-US" sz="1600" dirty="0"/>
              <a:t>NTLM establishes a three-way handshake during client-server authentication with the client establishing a path to the server and negotiating authentication.​</a:t>
            </a:r>
          </a:p>
          <a:p>
            <a:pPr algn="just" fontAlgn="base"/>
            <a:r>
              <a:rPr lang="en-US" sz="1600" dirty="0"/>
              <a:t>​2) The server responds to the client’s negotiation message with a challenge, asking the client to encrypt a sequence of characters using a secret it possesses: a hash of its password.​</a:t>
            </a:r>
          </a:p>
          <a:p>
            <a:pPr algn="just" fontAlgn="base"/>
            <a:r>
              <a:rPr lang="en-US" sz="1600" dirty="0"/>
              <a:t>​3) The client sends a response to the server, which contacts a domain authentication service hosted on a domain controller to verify the response.​</a:t>
            </a:r>
          </a:p>
          <a:p>
            <a:pPr algn="just" fontAlgn="base"/>
            <a:r>
              <a:rPr lang="en-US" sz="1600" dirty="0"/>
              <a:t>​</a:t>
            </a:r>
          </a:p>
          <a:p>
            <a:pPr algn="just" fontAlgn="base"/>
            <a:r>
              <a:rPr lang="en-US" sz="1600" dirty="0"/>
              <a:t>In a NTLM relay attack, an attacker establishes a position between the client and server on the network and intercepts authentication traffic. ​</a:t>
            </a:r>
          </a:p>
          <a:p>
            <a:pPr algn="just" fontAlgn="base"/>
            <a:r>
              <a:rPr lang="en-US" sz="1600" dirty="0"/>
              <a:t>Client authentication requests are forwarded to the server by the attacker, similarly challenges are relayed to the client and valid authentication ​</a:t>
            </a:r>
          </a:p>
          <a:p>
            <a:pPr algn="just" fontAlgn="base"/>
            <a:r>
              <a:rPr lang="en-US" sz="1600" dirty="0"/>
              <a:t>responses to the challenge from the client are sent back to the server, allowing the attacker—rather than the client—to authenticate using the client’s credentials.</a:t>
            </a:r>
          </a:p>
        </p:txBody>
      </p:sp>
      <p:pic>
        <p:nvPicPr>
          <p:cNvPr id="1026" name="Picture 2">
            <a:extLst>
              <a:ext uri="{FF2B5EF4-FFF2-40B4-BE49-F238E27FC236}">
                <a16:creationId xmlns:a16="http://schemas.microsoft.com/office/drawing/2014/main" id="{C695C30F-C6AC-8304-3D80-0A6A0ACA7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79" y="4249726"/>
            <a:ext cx="2950841" cy="240927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FD5B3DC-6AFB-A64B-DD6E-AE56E0B3A263}"/>
              </a:ext>
            </a:extLst>
          </p:cNvPr>
          <p:cNvPicPr>
            <a:picLocks noChangeAspect="1"/>
          </p:cNvPicPr>
          <p:nvPr/>
        </p:nvPicPr>
        <p:blipFill>
          <a:blip r:embed="rId3"/>
          <a:stretch>
            <a:fillRect/>
          </a:stretch>
        </p:blipFill>
        <p:spPr>
          <a:xfrm>
            <a:off x="3796332" y="4545187"/>
            <a:ext cx="8308985" cy="1818354"/>
          </a:xfrm>
          <a:prstGeom prst="rect">
            <a:avLst/>
          </a:prstGeom>
          <a:effectLst>
            <a:outerShdw blurRad="50800" dist="38100" dir="2700000" algn="tl" rotWithShape="0">
              <a:prstClr val="black">
                <a:alpha val="40000"/>
              </a:prstClr>
            </a:outerShdw>
          </a:effectLst>
        </p:spPr>
      </p:pic>
      <p:sp>
        <p:nvSpPr>
          <p:cNvPr id="3" name="Right Arrow 2">
            <a:extLst>
              <a:ext uri="{FF2B5EF4-FFF2-40B4-BE49-F238E27FC236}">
                <a16:creationId xmlns:a16="http://schemas.microsoft.com/office/drawing/2014/main" id="{A2F39D6C-BC23-645E-AD13-F31010F32D3F}"/>
              </a:ext>
            </a:extLst>
          </p:cNvPr>
          <p:cNvSpPr/>
          <p:nvPr/>
        </p:nvSpPr>
        <p:spPr>
          <a:xfrm>
            <a:off x="3213100" y="5454364"/>
            <a:ext cx="534652" cy="356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5" name="Picture 4" descr="Logo&#10;&#10;Description automatically generated with medium confidence">
            <a:extLst>
              <a:ext uri="{FF2B5EF4-FFF2-40B4-BE49-F238E27FC236}">
                <a16:creationId xmlns:a16="http://schemas.microsoft.com/office/drawing/2014/main" id="{0D514927-7BB1-6A1B-CF55-7DA44E69BC1A}"/>
              </a:ext>
            </a:extLst>
          </p:cNvPr>
          <p:cNvPicPr>
            <a:picLocks noChangeAspect="1"/>
          </p:cNvPicPr>
          <p:nvPr/>
        </p:nvPicPr>
        <p:blipFill>
          <a:blip r:embed="rId4"/>
          <a:stretch>
            <a:fillRect/>
          </a:stretch>
        </p:blipFill>
        <p:spPr>
          <a:xfrm>
            <a:off x="11386868" y="5997529"/>
            <a:ext cx="793870" cy="793870"/>
          </a:xfrm>
          <a:prstGeom prst="rect">
            <a:avLst/>
          </a:prstGeom>
        </p:spPr>
      </p:pic>
    </p:spTree>
    <p:extLst>
      <p:ext uri="{BB962C8B-B14F-4D97-AF65-F5344CB8AC3E}">
        <p14:creationId xmlns:p14="http://schemas.microsoft.com/office/powerpoint/2010/main" val="229188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C2E5FA-68D6-DB68-1BB1-236110977996}"/>
              </a:ext>
            </a:extLst>
          </p:cNvPr>
          <p:cNvSpPr txBox="1"/>
          <p:nvPr/>
        </p:nvSpPr>
        <p:spPr>
          <a:xfrm>
            <a:off x="152400" y="107434"/>
            <a:ext cx="6096000" cy="400110"/>
          </a:xfrm>
          <a:prstGeom prst="rect">
            <a:avLst/>
          </a:prstGeom>
          <a:noFill/>
        </p:spPr>
        <p:txBody>
          <a:bodyPr wrap="square">
            <a:spAutoFit/>
          </a:bodyPr>
          <a:lstStyle/>
          <a:p>
            <a:r>
              <a:rPr lang="en-US" sz="2000" b="1" i="0" u="none" strike="noStrike" dirty="0">
                <a:effectLst/>
                <a:latin typeface="Trebuchet MS" panose="020B0703020202090204" pitchFamily="34" charset="0"/>
              </a:rPr>
              <a:t>EFSRPC and RPC</a:t>
            </a:r>
            <a:endParaRPr lang="en-BR" sz="2000" dirty="0"/>
          </a:p>
        </p:txBody>
      </p:sp>
      <p:sp>
        <p:nvSpPr>
          <p:cNvPr id="8" name="TextBox 7">
            <a:extLst>
              <a:ext uri="{FF2B5EF4-FFF2-40B4-BE49-F238E27FC236}">
                <a16:creationId xmlns:a16="http://schemas.microsoft.com/office/drawing/2014/main" id="{62F2FD45-4AC5-1D7E-D12A-C9B3AD0FCB14}"/>
              </a:ext>
            </a:extLst>
          </p:cNvPr>
          <p:cNvSpPr txBox="1"/>
          <p:nvPr/>
        </p:nvSpPr>
        <p:spPr>
          <a:xfrm>
            <a:off x="152400" y="621437"/>
            <a:ext cx="11557000" cy="923330"/>
          </a:xfrm>
          <a:prstGeom prst="rect">
            <a:avLst/>
          </a:prstGeom>
          <a:noFill/>
        </p:spPr>
        <p:txBody>
          <a:bodyPr wrap="square">
            <a:spAutoFit/>
          </a:bodyPr>
          <a:lstStyle/>
          <a:p>
            <a:pPr algn="just" fontAlgn="base"/>
            <a:r>
              <a:rPr lang="en-US" dirty="0"/>
              <a:t>The Encrypting File System Remote Protocol (hereafter referred to as EFSRPC) is a </a:t>
            </a:r>
            <a:r>
              <a:rPr lang="en-US" dirty="0">
                <a:hlinkClick r:id="rId2">
                  <a:extLst>
                    <a:ext uri="{A12FA001-AC4F-418D-AE19-62706E023703}">
                      <ahyp:hlinkClr xmlns:ahyp="http://schemas.microsoft.com/office/drawing/2018/hyperlinkcolor" val="tx"/>
                    </a:ext>
                  </a:extLst>
                </a:hlinkClick>
              </a:rPr>
              <a:t>Remote Procedure Call (RPC)</a:t>
            </a:r>
            <a:r>
              <a:rPr lang="en-US" dirty="0"/>
              <a:t> interface that is used to manage data objects stored in an encrypted form. The objective of encrypting data in this fashion is to enforce access control policies and to provide confidentiality from unauthorized users</a:t>
            </a:r>
            <a:endParaRPr lang="en-BR" dirty="0"/>
          </a:p>
        </p:txBody>
      </p:sp>
      <p:pic>
        <p:nvPicPr>
          <p:cNvPr id="3074" name="Picture 2">
            <a:extLst>
              <a:ext uri="{FF2B5EF4-FFF2-40B4-BE49-F238E27FC236}">
                <a16:creationId xmlns:a16="http://schemas.microsoft.com/office/drawing/2014/main" id="{FBEF607F-0B4A-58A8-8C4D-7E4C794FB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78500"/>
            <a:ext cx="11425712" cy="170493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25F8C16-0C2B-2794-B538-58C00A74F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269" y="3318682"/>
            <a:ext cx="6994965" cy="3539318"/>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descr="Logo&#10;&#10;Description automatically generated with medium confidence">
            <a:extLst>
              <a:ext uri="{FF2B5EF4-FFF2-40B4-BE49-F238E27FC236}">
                <a16:creationId xmlns:a16="http://schemas.microsoft.com/office/drawing/2014/main" id="{F71ED9D2-25F8-9B12-91DD-E5774C4EA60D}"/>
              </a:ext>
            </a:extLst>
          </p:cNvPr>
          <p:cNvPicPr>
            <a:picLocks noChangeAspect="1"/>
          </p:cNvPicPr>
          <p:nvPr/>
        </p:nvPicPr>
        <p:blipFill>
          <a:blip r:embed="rId5"/>
          <a:stretch>
            <a:fillRect/>
          </a:stretch>
        </p:blipFill>
        <p:spPr>
          <a:xfrm>
            <a:off x="11386868" y="5997529"/>
            <a:ext cx="793870" cy="793870"/>
          </a:xfrm>
          <a:prstGeom prst="rect">
            <a:avLst/>
          </a:prstGeom>
        </p:spPr>
      </p:pic>
    </p:spTree>
    <p:extLst>
      <p:ext uri="{BB962C8B-B14F-4D97-AF65-F5344CB8AC3E}">
        <p14:creationId xmlns:p14="http://schemas.microsoft.com/office/powerpoint/2010/main" val="202358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C2E5FA-68D6-DB68-1BB1-236110977996}"/>
              </a:ext>
            </a:extLst>
          </p:cNvPr>
          <p:cNvSpPr txBox="1"/>
          <p:nvPr/>
        </p:nvSpPr>
        <p:spPr>
          <a:xfrm>
            <a:off x="141138" y="0"/>
            <a:ext cx="6096000" cy="369332"/>
          </a:xfrm>
          <a:prstGeom prst="rect">
            <a:avLst/>
          </a:prstGeom>
          <a:noFill/>
        </p:spPr>
        <p:txBody>
          <a:bodyPr wrap="square">
            <a:spAutoFit/>
          </a:bodyPr>
          <a:lstStyle/>
          <a:p>
            <a:r>
              <a:rPr lang="en-US" b="1" i="0" u="none" strike="noStrike" dirty="0">
                <a:effectLst/>
                <a:latin typeface="Trebuchet MS" panose="020B0703020202090204" pitchFamily="34" charset="0"/>
              </a:rPr>
              <a:t>EFSRPC and RPC</a:t>
            </a:r>
            <a:endParaRPr lang="en-BR" dirty="0"/>
          </a:p>
        </p:txBody>
      </p:sp>
      <p:pic>
        <p:nvPicPr>
          <p:cNvPr id="3074" name="Picture 2">
            <a:extLst>
              <a:ext uri="{FF2B5EF4-FFF2-40B4-BE49-F238E27FC236}">
                <a16:creationId xmlns:a16="http://schemas.microsoft.com/office/drawing/2014/main" id="{FBEF607F-0B4A-58A8-8C4D-7E4C794FB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9" y="5115280"/>
            <a:ext cx="11824912" cy="17644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58F287-901A-AD25-3913-9D1E2F3A709D}"/>
              </a:ext>
            </a:extLst>
          </p:cNvPr>
          <p:cNvSpPr txBox="1"/>
          <p:nvPr/>
        </p:nvSpPr>
        <p:spPr>
          <a:xfrm>
            <a:off x="141138" y="340355"/>
            <a:ext cx="12039600" cy="1323439"/>
          </a:xfrm>
          <a:prstGeom prst="rect">
            <a:avLst/>
          </a:prstGeom>
          <a:noFill/>
        </p:spPr>
        <p:txBody>
          <a:bodyPr wrap="square">
            <a:spAutoFit/>
          </a:bodyPr>
          <a:lstStyle/>
          <a:p>
            <a:pPr algn="l" rtl="0" fontAlgn="base"/>
            <a:r>
              <a:rPr lang="en-US" sz="2000" dirty="0"/>
              <a:t>In a hypothetical PetitPotam attack, the attacker abuses the Windows API function EfsRpcOpenFileRaw, which forces the server to connect to the location the attacker inserts into the FileName parameter. When the attacker passes along their own IP address in the FileName parameter, the server just connects to the attacker’s machine, which is running an SMB server and relays the SMB traffic on behalf of the attacker.​</a:t>
            </a:r>
          </a:p>
        </p:txBody>
      </p:sp>
      <p:pic>
        <p:nvPicPr>
          <p:cNvPr id="2" name="Picture 1" descr="Logo&#10;&#10;Description automatically generated with medium confidence">
            <a:extLst>
              <a:ext uri="{FF2B5EF4-FFF2-40B4-BE49-F238E27FC236}">
                <a16:creationId xmlns:a16="http://schemas.microsoft.com/office/drawing/2014/main" id="{C87791AE-0FBE-A2CD-53D8-3B4B15754EC6}"/>
              </a:ext>
            </a:extLst>
          </p:cNvPr>
          <p:cNvPicPr>
            <a:picLocks noChangeAspect="1"/>
          </p:cNvPicPr>
          <p:nvPr/>
        </p:nvPicPr>
        <p:blipFill>
          <a:blip r:embed="rId3"/>
          <a:stretch>
            <a:fillRect/>
          </a:stretch>
        </p:blipFill>
        <p:spPr>
          <a:xfrm>
            <a:off x="11386868" y="5997529"/>
            <a:ext cx="793870" cy="793870"/>
          </a:xfrm>
          <a:prstGeom prst="rect">
            <a:avLst/>
          </a:prstGeom>
        </p:spPr>
      </p:pic>
      <p:pic>
        <p:nvPicPr>
          <p:cNvPr id="8" name="Picture 7">
            <a:extLst>
              <a:ext uri="{FF2B5EF4-FFF2-40B4-BE49-F238E27FC236}">
                <a16:creationId xmlns:a16="http://schemas.microsoft.com/office/drawing/2014/main" id="{23354C0A-21EF-D458-2B49-2D89C480A8BC}"/>
              </a:ext>
            </a:extLst>
          </p:cNvPr>
          <p:cNvPicPr>
            <a:picLocks noChangeAspect="1"/>
          </p:cNvPicPr>
          <p:nvPr/>
        </p:nvPicPr>
        <p:blipFill>
          <a:blip r:embed="rId4"/>
          <a:stretch>
            <a:fillRect/>
          </a:stretch>
        </p:blipFill>
        <p:spPr>
          <a:xfrm>
            <a:off x="197432" y="1615764"/>
            <a:ext cx="5898568" cy="3417738"/>
          </a:xfrm>
          <a:prstGeom prst="rect">
            <a:avLst/>
          </a:prstGeom>
        </p:spPr>
      </p:pic>
      <p:pic>
        <p:nvPicPr>
          <p:cNvPr id="10" name="Picture 9">
            <a:extLst>
              <a:ext uri="{FF2B5EF4-FFF2-40B4-BE49-F238E27FC236}">
                <a16:creationId xmlns:a16="http://schemas.microsoft.com/office/drawing/2014/main" id="{3889F6FC-CAC4-CB7B-A48E-CBDBE9596698}"/>
              </a:ext>
            </a:extLst>
          </p:cNvPr>
          <p:cNvPicPr>
            <a:picLocks noChangeAspect="1"/>
          </p:cNvPicPr>
          <p:nvPr/>
        </p:nvPicPr>
        <p:blipFill>
          <a:blip r:embed="rId5"/>
          <a:stretch>
            <a:fillRect/>
          </a:stretch>
        </p:blipFill>
        <p:spPr>
          <a:xfrm>
            <a:off x="6237138" y="1896430"/>
            <a:ext cx="5898568" cy="2877350"/>
          </a:xfrm>
          <a:prstGeom prst="rect">
            <a:avLst/>
          </a:prstGeom>
        </p:spPr>
      </p:pic>
    </p:spTree>
    <p:extLst>
      <p:ext uri="{BB962C8B-B14F-4D97-AF65-F5344CB8AC3E}">
        <p14:creationId xmlns:p14="http://schemas.microsoft.com/office/powerpoint/2010/main" val="407596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2C71AA-0AAC-88C4-AB04-D80D2620204D}"/>
              </a:ext>
            </a:extLst>
          </p:cNvPr>
          <p:cNvSpPr txBox="1"/>
          <p:nvPr/>
        </p:nvSpPr>
        <p:spPr>
          <a:xfrm>
            <a:off x="447541" y="813239"/>
            <a:ext cx="10988898" cy="5970865"/>
          </a:xfrm>
          <a:prstGeom prst="rect">
            <a:avLst/>
          </a:prstGeom>
          <a:noFill/>
        </p:spPr>
        <p:txBody>
          <a:bodyPr wrap="square">
            <a:spAutoFit/>
          </a:bodyPr>
          <a:lstStyle/>
          <a:p>
            <a:r>
              <a:rPr lang="en-US" dirty="0"/>
              <a:t>My name is Fabrício Gimenes (FgP) </a:t>
            </a:r>
          </a:p>
          <a:p>
            <a:endParaRPr lang="en-US" dirty="0"/>
          </a:p>
          <a:p>
            <a:r>
              <a:rPr lang="en-US" dirty="0"/>
              <a:t>I have 9 years of experience in Offensive Security.</a:t>
            </a:r>
          </a:p>
          <a:p>
            <a:r>
              <a:rPr lang="en-US" dirty="0"/>
              <a:t>I love privilege escalation techinics like “Domain Admin” and some other types of Bypass like EDR and Windows Defender especially </a:t>
            </a:r>
            <a:r>
              <a:rPr lang="en-US" dirty="0">
                <a:sym typeface="Wingdings" pitchFamily="2" charset="2"/>
              </a:rPr>
              <a:t> .</a:t>
            </a:r>
            <a:r>
              <a:rPr lang="en-US" dirty="0"/>
              <a:t> </a:t>
            </a:r>
          </a:p>
          <a:p>
            <a:endParaRPr lang="en-US" dirty="0"/>
          </a:p>
          <a:p>
            <a:r>
              <a:rPr lang="en-US" sz="2000" u="sng" dirty="0"/>
              <a:t>Do you know why I like privilege escalation?</a:t>
            </a:r>
          </a:p>
          <a:p>
            <a:endParaRPr lang="en-US" sz="2000" u="sng" dirty="0"/>
          </a:p>
          <a:p>
            <a:r>
              <a:rPr lang="en-US" sz="2000" u="sng" dirty="0"/>
              <a:t>“Why isn’t there anything you do shit with other users”</a:t>
            </a:r>
          </a:p>
          <a:p>
            <a:endParaRPr lang="en-US" dirty="0"/>
          </a:p>
          <a:p>
            <a:r>
              <a:rPr lang="en-US" dirty="0"/>
              <a:t>I have some security certifications like OSCP and OSWE. </a:t>
            </a:r>
          </a:p>
          <a:p>
            <a:endParaRPr lang="en-US" dirty="0"/>
          </a:p>
          <a:p>
            <a:endParaRPr lang="en-US" dirty="0"/>
          </a:p>
          <a:p>
            <a:endParaRPr lang="en-US" dirty="0"/>
          </a:p>
          <a:p>
            <a:endParaRPr lang="en-US" dirty="0"/>
          </a:p>
          <a:p>
            <a:endParaRPr lang="en-US" dirty="0"/>
          </a:p>
          <a:p>
            <a:r>
              <a:rPr lang="en-US" sz="1400" dirty="0" err="1"/>
              <a:t>Linkedin</a:t>
            </a:r>
            <a:endParaRPr lang="en-US" sz="1400" dirty="0"/>
          </a:p>
          <a:p>
            <a:r>
              <a:rPr lang="en-US" sz="1400" dirty="0">
                <a:hlinkClick r:id="rId2"/>
              </a:rPr>
              <a:t>https://www.linkedin.com/in/fabricio-gimenes-93bb6828/</a:t>
            </a:r>
            <a:endParaRPr lang="en-US" sz="1400" dirty="0"/>
          </a:p>
          <a:p>
            <a:endParaRPr lang="en-US" sz="1400" dirty="0"/>
          </a:p>
          <a:p>
            <a:r>
              <a:rPr lang="en-US" sz="1400" dirty="0"/>
              <a:t>Twitter</a:t>
            </a:r>
          </a:p>
          <a:p>
            <a:r>
              <a:rPr lang="en-US" sz="1400" dirty="0"/>
              <a:t>@</a:t>
            </a:r>
            <a:r>
              <a:rPr lang="en-US" sz="1400" dirty="0" err="1"/>
              <a:t>donotouchplease</a:t>
            </a:r>
            <a:endParaRPr lang="en-US" sz="1400" dirty="0"/>
          </a:p>
          <a:p>
            <a:endParaRPr lang="en-US" dirty="0"/>
          </a:p>
        </p:txBody>
      </p:sp>
      <p:sp>
        <p:nvSpPr>
          <p:cNvPr id="4" name="TextBox 3">
            <a:extLst>
              <a:ext uri="{FF2B5EF4-FFF2-40B4-BE49-F238E27FC236}">
                <a16:creationId xmlns:a16="http://schemas.microsoft.com/office/drawing/2014/main" id="{C6253460-AB7A-B045-2B27-9016435BC083}"/>
              </a:ext>
            </a:extLst>
          </p:cNvPr>
          <p:cNvSpPr txBox="1"/>
          <p:nvPr/>
        </p:nvSpPr>
        <p:spPr>
          <a:xfrm>
            <a:off x="387156" y="298363"/>
            <a:ext cx="10988898" cy="369332"/>
          </a:xfrm>
          <a:prstGeom prst="rect">
            <a:avLst/>
          </a:prstGeom>
          <a:noFill/>
        </p:spPr>
        <p:txBody>
          <a:bodyPr wrap="square">
            <a:spAutoFit/>
          </a:bodyPr>
          <a:lstStyle/>
          <a:p>
            <a:r>
              <a:rPr lang="en-US" b="1" dirty="0">
                <a:latin typeface="Trebuchet MS" panose="020B0703020202090204" pitchFamily="34" charset="0"/>
              </a:rPr>
              <a:t>About ME</a:t>
            </a:r>
            <a:endParaRPr lang="en-BR" dirty="0"/>
          </a:p>
        </p:txBody>
      </p:sp>
      <p:pic>
        <p:nvPicPr>
          <p:cNvPr id="2" name="Picture 1" descr="Logo&#10;&#10;Description automatically generated with medium confidence">
            <a:extLst>
              <a:ext uri="{FF2B5EF4-FFF2-40B4-BE49-F238E27FC236}">
                <a16:creationId xmlns:a16="http://schemas.microsoft.com/office/drawing/2014/main" id="{C291CD63-D8B2-325F-6E12-B004CB5FC14D}"/>
              </a:ext>
            </a:extLst>
          </p:cNvPr>
          <p:cNvPicPr>
            <a:picLocks noChangeAspect="1"/>
          </p:cNvPicPr>
          <p:nvPr/>
        </p:nvPicPr>
        <p:blipFill>
          <a:blip r:embed="rId3"/>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3592300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EBA3D3-AC5D-B4D7-3695-8504F9C21594}"/>
              </a:ext>
            </a:extLst>
          </p:cNvPr>
          <p:cNvSpPr txBox="1"/>
          <p:nvPr/>
        </p:nvSpPr>
        <p:spPr>
          <a:xfrm>
            <a:off x="0" y="525824"/>
            <a:ext cx="12192000" cy="1107996"/>
          </a:xfrm>
          <a:prstGeom prst="rect">
            <a:avLst/>
          </a:prstGeom>
          <a:noFill/>
        </p:spPr>
        <p:txBody>
          <a:bodyPr wrap="square">
            <a:spAutoFit/>
          </a:bodyPr>
          <a:lstStyle/>
          <a:p>
            <a:pPr algn="l" rtl="0" fontAlgn="base"/>
            <a:r>
              <a:rPr lang="en-US" dirty="0"/>
              <a:t>Running the PoC don’t requires username and password</a:t>
            </a:r>
            <a:br>
              <a:rPr lang="en-US" sz="2400" b="0" i="0" dirty="0">
                <a:effectLst/>
                <a:latin typeface="Trebuchet MS" panose="020B0703020202090204" pitchFamily="34" charset="0"/>
              </a:rPr>
            </a:br>
            <a:r>
              <a:rPr lang="en-US" sz="2400" b="0" i="0" dirty="0">
                <a:effectLst/>
                <a:latin typeface="Trebuchet MS" panose="020B0703020202090204" pitchFamily="34" charset="0"/>
              </a:rPr>
              <a:t>​</a:t>
            </a:r>
            <a:br>
              <a:rPr lang="en-US" sz="2400" b="0" i="0" dirty="0">
                <a:effectLst/>
                <a:latin typeface="Trebuchet MS" panose="020B0703020202090204" pitchFamily="34" charset="0"/>
              </a:rPr>
            </a:br>
            <a:r>
              <a:rPr lang="en-US" sz="2400" b="0" i="0" dirty="0">
                <a:effectLst/>
                <a:latin typeface="Trebuchet MS" panose="020B0703020202090204" pitchFamily="34" charset="0"/>
              </a:rPr>
              <a:t>​</a:t>
            </a:r>
            <a:endParaRPr lang="en-US" sz="2400" b="0" i="0" dirty="0">
              <a:effectLst/>
            </a:endParaRPr>
          </a:p>
        </p:txBody>
      </p:sp>
      <p:sp>
        <p:nvSpPr>
          <p:cNvPr id="5" name="TextBox 4">
            <a:extLst>
              <a:ext uri="{FF2B5EF4-FFF2-40B4-BE49-F238E27FC236}">
                <a16:creationId xmlns:a16="http://schemas.microsoft.com/office/drawing/2014/main" id="{2C53BBE3-15E5-1B35-B59E-E5E6439C90C4}"/>
              </a:ext>
            </a:extLst>
          </p:cNvPr>
          <p:cNvSpPr txBox="1"/>
          <p:nvPr/>
        </p:nvSpPr>
        <p:spPr>
          <a:xfrm>
            <a:off x="0" y="119102"/>
            <a:ext cx="6140450" cy="369332"/>
          </a:xfrm>
          <a:prstGeom prst="rect">
            <a:avLst/>
          </a:prstGeom>
          <a:noFill/>
        </p:spPr>
        <p:txBody>
          <a:bodyPr wrap="square">
            <a:spAutoFit/>
          </a:bodyPr>
          <a:lstStyle/>
          <a:p>
            <a:pPr fontAlgn="base"/>
            <a:r>
              <a:rPr lang="en-US" b="1" dirty="0">
                <a:latin typeface="Trebuchet MS" panose="020B0703020202090204" pitchFamily="34" charset="0"/>
              </a:rPr>
              <a:t>NTLM Relay and </a:t>
            </a:r>
            <a:r>
              <a:rPr lang="en-US" b="1" dirty="0" err="1">
                <a:latin typeface="Trebuchet MS" panose="020B0703020202090204" pitchFamily="34" charset="0"/>
              </a:rPr>
              <a:t>PetitPotam</a:t>
            </a:r>
            <a:r>
              <a:rPr lang="en-US" b="1" dirty="0">
                <a:latin typeface="Trebuchet MS" panose="020B0703020202090204" pitchFamily="34" charset="0"/>
              </a:rPr>
              <a:t>​</a:t>
            </a:r>
          </a:p>
        </p:txBody>
      </p:sp>
      <p:sp>
        <p:nvSpPr>
          <p:cNvPr id="14" name="Right Arrow 13">
            <a:extLst>
              <a:ext uri="{FF2B5EF4-FFF2-40B4-BE49-F238E27FC236}">
                <a16:creationId xmlns:a16="http://schemas.microsoft.com/office/drawing/2014/main" id="{3960BE09-D397-683B-E44D-28238B5A29D9}"/>
              </a:ext>
            </a:extLst>
          </p:cNvPr>
          <p:cNvSpPr/>
          <p:nvPr/>
        </p:nvSpPr>
        <p:spPr>
          <a:xfrm>
            <a:off x="6231021" y="2809469"/>
            <a:ext cx="451824" cy="263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4" name="Picture 3">
            <a:extLst>
              <a:ext uri="{FF2B5EF4-FFF2-40B4-BE49-F238E27FC236}">
                <a16:creationId xmlns:a16="http://schemas.microsoft.com/office/drawing/2014/main" id="{079EEB75-96DA-1B23-50E4-4878CEE4AD6E}"/>
              </a:ext>
            </a:extLst>
          </p:cNvPr>
          <p:cNvPicPr>
            <a:picLocks noChangeAspect="1"/>
          </p:cNvPicPr>
          <p:nvPr/>
        </p:nvPicPr>
        <p:blipFill>
          <a:blip r:embed="rId2"/>
          <a:stretch>
            <a:fillRect/>
          </a:stretch>
        </p:blipFill>
        <p:spPr>
          <a:xfrm>
            <a:off x="6695937" y="652798"/>
            <a:ext cx="5496064" cy="5938502"/>
          </a:xfrm>
          <a:prstGeom prst="rect">
            <a:avLst/>
          </a:prstGeom>
        </p:spPr>
      </p:pic>
      <p:pic>
        <p:nvPicPr>
          <p:cNvPr id="10" name="Picture 9">
            <a:extLst>
              <a:ext uri="{FF2B5EF4-FFF2-40B4-BE49-F238E27FC236}">
                <a16:creationId xmlns:a16="http://schemas.microsoft.com/office/drawing/2014/main" id="{48F4DB9C-1B0D-0396-D3E2-84BD762B44C0}"/>
              </a:ext>
            </a:extLst>
          </p:cNvPr>
          <p:cNvPicPr>
            <a:picLocks noChangeAspect="1"/>
          </p:cNvPicPr>
          <p:nvPr/>
        </p:nvPicPr>
        <p:blipFill>
          <a:blip r:embed="rId3"/>
          <a:stretch>
            <a:fillRect/>
          </a:stretch>
        </p:blipFill>
        <p:spPr>
          <a:xfrm>
            <a:off x="27310" y="1079822"/>
            <a:ext cx="6165033" cy="4228778"/>
          </a:xfrm>
          <a:prstGeom prst="rect">
            <a:avLst/>
          </a:prstGeom>
        </p:spPr>
      </p:pic>
    </p:spTree>
    <p:extLst>
      <p:ext uri="{BB962C8B-B14F-4D97-AF65-F5344CB8AC3E}">
        <p14:creationId xmlns:p14="http://schemas.microsoft.com/office/powerpoint/2010/main" val="95336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ADDDBE-2766-737B-9802-F0205243E969}"/>
              </a:ext>
            </a:extLst>
          </p:cNvPr>
          <p:cNvSpPr txBox="1"/>
          <p:nvPr/>
        </p:nvSpPr>
        <p:spPr>
          <a:xfrm>
            <a:off x="177800" y="145534"/>
            <a:ext cx="6096000" cy="369332"/>
          </a:xfrm>
          <a:prstGeom prst="rect">
            <a:avLst/>
          </a:prstGeom>
          <a:noFill/>
        </p:spPr>
        <p:txBody>
          <a:bodyPr wrap="square">
            <a:spAutoFit/>
          </a:bodyPr>
          <a:lstStyle/>
          <a:p>
            <a:pPr fontAlgn="base"/>
            <a:r>
              <a:rPr lang="en-US" b="1" dirty="0">
                <a:latin typeface="Trebuchet MS" panose="020B0703020202090204" pitchFamily="34" charset="0"/>
              </a:rPr>
              <a:t>Kerberos TGT</a:t>
            </a:r>
            <a:endParaRPr lang="en-BR" b="1" dirty="0">
              <a:latin typeface="Trebuchet MS" panose="020B0703020202090204" pitchFamily="34" charset="0"/>
            </a:endParaRPr>
          </a:p>
        </p:txBody>
      </p:sp>
      <p:sp>
        <p:nvSpPr>
          <p:cNvPr id="5" name="TextBox 4">
            <a:extLst>
              <a:ext uri="{FF2B5EF4-FFF2-40B4-BE49-F238E27FC236}">
                <a16:creationId xmlns:a16="http://schemas.microsoft.com/office/drawing/2014/main" id="{A9B9120C-B934-D4F0-DB18-F1100C298602}"/>
              </a:ext>
            </a:extLst>
          </p:cNvPr>
          <p:cNvSpPr txBox="1"/>
          <p:nvPr/>
        </p:nvSpPr>
        <p:spPr>
          <a:xfrm>
            <a:off x="177800" y="444498"/>
            <a:ext cx="11087100" cy="4770537"/>
          </a:xfrm>
          <a:prstGeom prst="rect">
            <a:avLst/>
          </a:prstGeom>
          <a:noFill/>
        </p:spPr>
        <p:txBody>
          <a:bodyPr wrap="square">
            <a:spAutoFit/>
          </a:bodyPr>
          <a:lstStyle/>
          <a:p>
            <a:pPr algn="l" rtl="0" fontAlgn="base"/>
            <a:r>
              <a:rPr lang="en-US" sz="1600" dirty="0"/>
              <a:t>Kerberos is a network authentication protocol based on tickets. The protocol allows 2 parties (a client and a server) to authenticate to each other over an insecure network channel, provided that both parties trust a third party; the KDC! ​</a:t>
            </a:r>
          </a:p>
          <a:p>
            <a:pPr algn="l" rtl="0" fontAlgn="base"/>
            <a:r>
              <a:rPr lang="en-US" sz="1600" dirty="0"/>
              <a:t>​</a:t>
            </a:r>
          </a:p>
          <a:p>
            <a:pPr algn="l" rtl="0" fontAlgn="base"/>
            <a:r>
              <a:rPr lang="en-US" sz="1600" dirty="0"/>
              <a:t>The main components of a Kerberos transaction are:​</a:t>
            </a:r>
            <a:br>
              <a:rPr lang="en-US" sz="1600" dirty="0"/>
            </a:br>
            <a:r>
              <a:rPr lang="en-US" sz="1600" dirty="0"/>
              <a:t>- The KDC (Key Distribution Center)​</a:t>
            </a:r>
            <a:br>
              <a:rPr lang="en-US" sz="1600" dirty="0"/>
            </a:br>
            <a:r>
              <a:rPr lang="en-US" sz="1600" dirty="0"/>
              <a:t>- The client requesting access​</a:t>
            </a:r>
            <a:br>
              <a:rPr lang="en-US" sz="1600" dirty="0"/>
            </a:br>
            <a:r>
              <a:rPr lang="en-US" sz="1600" dirty="0"/>
              <a:t>- The service the client is attempting to obtain access to While Kerberos, is the preferred mechanism, Windows will revert to NTLMv2 if Kerberos is not​</a:t>
            </a:r>
            <a:br>
              <a:rPr lang="en-US" sz="1600" dirty="0"/>
            </a:br>
            <a:r>
              <a:rPr lang="en-US" sz="1600" dirty="0"/>
              <a:t>available (unless explicitly disabled) ​</a:t>
            </a:r>
          </a:p>
          <a:p>
            <a:pPr algn="l" rtl="0" fontAlgn="base"/>
            <a:r>
              <a:rPr lang="en-US" sz="1600" dirty="0"/>
              <a:t>​</a:t>
            </a:r>
          </a:p>
          <a:p>
            <a:pPr algn="l" rtl="0" fontAlgn="base"/>
            <a:r>
              <a:rPr lang="en-US" sz="1600" dirty="0"/>
              <a:t>Kerberos uses shared secrets for authentication In a Windows domain there is only one, the NTLM Hash The password hash is used to encrypt everything in MS Kerberos​</a:t>
            </a:r>
          </a:p>
          <a:p>
            <a:pPr algn="l" rtl="0" fontAlgn="base"/>
            <a:r>
              <a:rPr lang="en-US" sz="1600" dirty="0"/>
              <a:t>​</a:t>
            </a:r>
          </a:p>
          <a:p>
            <a:pPr algn="l" rtl="0" fontAlgn="base"/>
            <a:r>
              <a:rPr lang="en-US" sz="1600" dirty="0"/>
              <a:t>There are many components in Kerberos protocol, but we focus only on:​</a:t>
            </a:r>
          </a:p>
          <a:p>
            <a:pPr fontAlgn="base"/>
            <a:r>
              <a:rPr lang="en-US" sz="1600" dirty="0"/>
              <a:t>  ​</a:t>
            </a:r>
          </a:p>
          <a:p>
            <a:pPr fontAlgn="base">
              <a:buFont typeface="Arial" panose="020B0604020202020204" pitchFamily="34" charset="0"/>
              <a:buChar char="•"/>
            </a:pPr>
            <a:r>
              <a:rPr lang="en-US" sz="1600" dirty="0"/>
              <a:t>KRB_AS_REQ​</a:t>
            </a:r>
          </a:p>
          <a:p>
            <a:pPr fontAlgn="base">
              <a:buFont typeface="Arial" panose="020B0604020202020204" pitchFamily="34" charset="0"/>
              <a:buChar char="•"/>
            </a:pPr>
            <a:r>
              <a:rPr lang="en-US" sz="1600" dirty="0"/>
              <a:t>KRB_AS_REP​</a:t>
            </a:r>
          </a:p>
          <a:p>
            <a:pPr fontAlgn="base">
              <a:buFont typeface="Arial" panose="020B0604020202020204" pitchFamily="34" charset="0"/>
              <a:buChar char="•"/>
            </a:pPr>
            <a:r>
              <a:rPr lang="en-US" sz="1600" dirty="0"/>
              <a:t>KRB_TGS_REQ​</a:t>
            </a:r>
          </a:p>
          <a:p>
            <a:pPr fontAlgn="base">
              <a:buFont typeface="Arial" panose="020B0604020202020204" pitchFamily="34" charset="0"/>
              <a:buChar char="•"/>
            </a:pPr>
            <a:r>
              <a:rPr lang="en-US" sz="1600" dirty="0"/>
              <a:t>KRB_TGS_REP​</a:t>
            </a:r>
          </a:p>
        </p:txBody>
      </p:sp>
      <p:pic>
        <p:nvPicPr>
          <p:cNvPr id="4" name="Picture 3" descr="Graphical user interface&#10;&#10;Description automatically generated">
            <a:extLst>
              <a:ext uri="{FF2B5EF4-FFF2-40B4-BE49-F238E27FC236}">
                <a16:creationId xmlns:a16="http://schemas.microsoft.com/office/drawing/2014/main" id="{DB6A244E-C349-C34D-A534-E21FC75A849C}"/>
              </a:ext>
            </a:extLst>
          </p:cNvPr>
          <p:cNvPicPr>
            <a:picLocks noChangeAspect="1"/>
          </p:cNvPicPr>
          <p:nvPr/>
        </p:nvPicPr>
        <p:blipFill>
          <a:blip r:embed="rId2"/>
          <a:stretch>
            <a:fillRect/>
          </a:stretch>
        </p:blipFill>
        <p:spPr>
          <a:xfrm>
            <a:off x="1555144" y="4005660"/>
            <a:ext cx="4540856" cy="2706806"/>
          </a:xfrm>
          <a:prstGeom prst="rect">
            <a:avLst/>
          </a:prstGeom>
        </p:spPr>
      </p:pic>
      <p:pic>
        <p:nvPicPr>
          <p:cNvPr id="7" name="Picture 6">
            <a:extLst>
              <a:ext uri="{FF2B5EF4-FFF2-40B4-BE49-F238E27FC236}">
                <a16:creationId xmlns:a16="http://schemas.microsoft.com/office/drawing/2014/main" id="{66CF8B15-51F1-6C1E-4205-8BAC53C61F57}"/>
              </a:ext>
            </a:extLst>
          </p:cNvPr>
          <p:cNvPicPr>
            <a:picLocks noChangeAspect="1"/>
          </p:cNvPicPr>
          <p:nvPr/>
        </p:nvPicPr>
        <p:blipFill>
          <a:blip r:embed="rId3"/>
          <a:stretch>
            <a:fillRect/>
          </a:stretch>
        </p:blipFill>
        <p:spPr>
          <a:xfrm>
            <a:off x="6273800" y="4005660"/>
            <a:ext cx="5829300" cy="2078272"/>
          </a:xfrm>
          <a:prstGeom prst="rect">
            <a:avLst/>
          </a:prstGeom>
        </p:spPr>
      </p:pic>
    </p:spTree>
    <p:extLst>
      <p:ext uri="{BB962C8B-B14F-4D97-AF65-F5344CB8AC3E}">
        <p14:creationId xmlns:p14="http://schemas.microsoft.com/office/powerpoint/2010/main" val="522214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06CB36B-0322-3211-AD89-2C4646C6A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570" y="260187"/>
            <a:ext cx="4624119" cy="633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25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DCC154-70F7-7969-4B5A-4267BA5D82F6}"/>
              </a:ext>
            </a:extLst>
          </p:cNvPr>
          <p:cNvSpPr txBox="1"/>
          <p:nvPr/>
        </p:nvSpPr>
        <p:spPr>
          <a:xfrm>
            <a:off x="179238" y="75166"/>
            <a:ext cx="6094562" cy="369332"/>
          </a:xfrm>
          <a:prstGeom prst="rect">
            <a:avLst/>
          </a:prstGeom>
          <a:noFill/>
        </p:spPr>
        <p:txBody>
          <a:bodyPr wrap="square">
            <a:spAutoFit/>
          </a:bodyPr>
          <a:lstStyle/>
          <a:p>
            <a:pPr fontAlgn="base"/>
            <a:r>
              <a:rPr lang="en-US" b="1" dirty="0">
                <a:latin typeface="Trebuchet MS" panose="020B0703020202090204" pitchFamily="34" charset="0"/>
              </a:rPr>
              <a:t>ESC7 – Yes, I’m the Manager of FGP-ADCS-CA​</a:t>
            </a:r>
          </a:p>
        </p:txBody>
      </p:sp>
      <p:sp>
        <p:nvSpPr>
          <p:cNvPr id="11" name="TextBox 10">
            <a:extLst>
              <a:ext uri="{FF2B5EF4-FFF2-40B4-BE49-F238E27FC236}">
                <a16:creationId xmlns:a16="http://schemas.microsoft.com/office/drawing/2014/main" id="{AADE423A-596F-046E-99B9-1454A2E37344}"/>
              </a:ext>
            </a:extLst>
          </p:cNvPr>
          <p:cNvSpPr txBox="1"/>
          <p:nvPr/>
        </p:nvSpPr>
        <p:spPr>
          <a:xfrm>
            <a:off x="178519" y="636772"/>
            <a:ext cx="11834962" cy="923330"/>
          </a:xfrm>
          <a:prstGeom prst="rect">
            <a:avLst/>
          </a:prstGeom>
          <a:noFill/>
        </p:spPr>
        <p:txBody>
          <a:bodyPr wrap="square">
            <a:spAutoFit/>
          </a:bodyPr>
          <a:lstStyle/>
          <a:p>
            <a:r>
              <a:rPr lang="en-US" dirty="0"/>
              <a:t>ESC7 is when a user has the Manage CA or Manage Certificates access right on a CA. While there are no public techniques that can abuse only the Manage Certificates access right for domain privilege escalation, we can still use it to issue or deny pending certificate requests.</a:t>
            </a:r>
            <a:endParaRPr lang="en-BR" dirty="0"/>
          </a:p>
        </p:txBody>
      </p:sp>
      <p:sp>
        <p:nvSpPr>
          <p:cNvPr id="14" name="TextBox 13">
            <a:extLst>
              <a:ext uri="{FF2B5EF4-FFF2-40B4-BE49-F238E27FC236}">
                <a16:creationId xmlns:a16="http://schemas.microsoft.com/office/drawing/2014/main" id="{53CFF86A-4FE4-6A2E-51EA-CFC81A9E9B1E}"/>
              </a:ext>
            </a:extLst>
          </p:cNvPr>
          <p:cNvSpPr txBox="1"/>
          <p:nvPr/>
        </p:nvSpPr>
        <p:spPr>
          <a:xfrm>
            <a:off x="3302719" y="1466110"/>
            <a:ext cx="4787181" cy="369332"/>
          </a:xfrm>
          <a:prstGeom prst="rect">
            <a:avLst/>
          </a:prstGeom>
          <a:noFill/>
        </p:spPr>
        <p:txBody>
          <a:bodyPr wrap="square">
            <a:spAutoFit/>
          </a:bodyPr>
          <a:lstStyle/>
          <a:p>
            <a:pPr fontAlgn="base"/>
            <a:r>
              <a:rPr lang="en-US" b="1" u="sng" dirty="0">
                <a:latin typeface="Trebuchet MS" panose="020B0703020202090204" pitchFamily="34" charset="0"/>
              </a:rPr>
              <a:t>Added a new Manager and Backup all CA</a:t>
            </a:r>
          </a:p>
        </p:txBody>
      </p:sp>
      <p:pic>
        <p:nvPicPr>
          <p:cNvPr id="5" name="Picture 4">
            <a:extLst>
              <a:ext uri="{FF2B5EF4-FFF2-40B4-BE49-F238E27FC236}">
                <a16:creationId xmlns:a16="http://schemas.microsoft.com/office/drawing/2014/main" id="{2699EC26-CD04-2B7F-2B6C-E6CBB863AFF7}"/>
              </a:ext>
            </a:extLst>
          </p:cNvPr>
          <p:cNvPicPr>
            <a:picLocks noChangeAspect="1"/>
          </p:cNvPicPr>
          <p:nvPr/>
        </p:nvPicPr>
        <p:blipFill>
          <a:blip r:embed="rId2"/>
          <a:stretch>
            <a:fillRect/>
          </a:stretch>
        </p:blipFill>
        <p:spPr>
          <a:xfrm>
            <a:off x="2038350" y="1801475"/>
            <a:ext cx="7772400" cy="4981359"/>
          </a:xfrm>
          <a:prstGeom prst="rect">
            <a:avLst/>
          </a:prstGeom>
        </p:spPr>
      </p:pic>
    </p:spTree>
    <p:extLst>
      <p:ext uri="{BB962C8B-B14F-4D97-AF65-F5344CB8AC3E}">
        <p14:creationId xmlns:p14="http://schemas.microsoft.com/office/powerpoint/2010/main" val="3635819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DCC154-70F7-7969-4B5A-4267BA5D82F6}"/>
              </a:ext>
            </a:extLst>
          </p:cNvPr>
          <p:cNvSpPr txBox="1"/>
          <p:nvPr/>
        </p:nvSpPr>
        <p:spPr>
          <a:xfrm>
            <a:off x="153357" y="135549"/>
            <a:ext cx="9111413" cy="369332"/>
          </a:xfrm>
          <a:prstGeom prst="rect">
            <a:avLst/>
          </a:prstGeom>
          <a:noFill/>
        </p:spPr>
        <p:txBody>
          <a:bodyPr wrap="square">
            <a:spAutoFit/>
          </a:bodyPr>
          <a:lstStyle/>
          <a:p>
            <a:pPr fontAlgn="base"/>
            <a:r>
              <a:rPr lang="en-US" b="1" dirty="0">
                <a:latin typeface="Trebuchet MS" panose="020B0703020202090204" pitchFamily="34" charset="0"/>
              </a:rPr>
              <a:t>Seriously? Do you think you fixed ADCS missing configuration? Let me see</a:t>
            </a:r>
          </a:p>
        </p:txBody>
      </p:sp>
      <p:sp>
        <p:nvSpPr>
          <p:cNvPr id="3" name="TextBox 2">
            <a:extLst>
              <a:ext uri="{FF2B5EF4-FFF2-40B4-BE49-F238E27FC236}">
                <a16:creationId xmlns:a16="http://schemas.microsoft.com/office/drawing/2014/main" id="{D38FAD65-EEEB-DE2B-C6D6-9237058A0F02}"/>
              </a:ext>
            </a:extLst>
          </p:cNvPr>
          <p:cNvSpPr txBox="1"/>
          <p:nvPr/>
        </p:nvSpPr>
        <p:spPr>
          <a:xfrm>
            <a:off x="153355" y="524308"/>
            <a:ext cx="10534771" cy="646331"/>
          </a:xfrm>
          <a:prstGeom prst="rect">
            <a:avLst/>
          </a:prstGeom>
          <a:noFill/>
        </p:spPr>
        <p:txBody>
          <a:bodyPr wrap="square">
            <a:spAutoFit/>
          </a:bodyPr>
          <a:lstStyle/>
          <a:p>
            <a:r>
              <a:rPr lang="en-BR" dirty="0"/>
              <a:t>To this attacks work we need have right access "Manager Certificate" this access is equivalent "add-officer”.</a:t>
            </a:r>
          </a:p>
          <a:p>
            <a:r>
              <a:rPr lang="en-US" dirty="0"/>
              <a:t>This is the problem? Remember we are manager CA then we can become the officer CA right now </a:t>
            </a:r>
            <a:r>
              <a:rPr lang="en-BR" dirty="0"/>
              <a:t> </a:t>
            </a:r>
          </a:p>
        </p:txBody>
      </p:sp>
      <p:sp>
        <p:nvSpPr>
          <p:cNvPr id="6" name="TextBox 5">
            <a:extLst>
              <a:ext uri="{FF2B5EF4-FFF2-40B4-BE49-F238E27FC236}">
                <a16:creationId xmlns:a16="http://schemas.microsoft.com/office/drawing/2014/main" id="{AE6A6C2C-03CA-49FE-54B7-5F4FEBF85788}"/>
              </a:ext>
            </a:extLst>
          </p:cNvPr>
          <p:cNvSpPr txBox="1"/>
          <p:nvPr/>
        </p:nvSpPr>
        <p:spPr>
          <a:xfrm>
            <a:off x="4170517" y="1106096"/>
            <a:ext cx="3066795" cy="369332"/>
          </a:xfrm>
          <a:prstGeom prst="rect">
            <a:avLst/>
          </a:prstGeom>
          <a:noFill/>
        </p:spPr>
        <p:txBody>
          <a:bodyPr wrap="square">
            <a:spAutoFit/>
          </a:bodyPr>
          <a:lstStyle/>
          <a:p>
            <a:pPr fontAlgn="base"/>
            <a:r>
              <a:rPr lang="en-US" b="1" u="sng" dirty="0">
                <a:latin typeface="Trebuchet MS" panose="020B0703020202090204" pitchFamily="34" charset="0"/>
              </a:rPr>
              <a:t>Enable Template </a:t>
            </a:r>
            <a:r>
              <a:rPr lang="en-US" b="1" u="sng" dirty="0" err="1">
                <a:latin typeface="Trebuchet MS" panose="020B0703020202090204" pitchFamily="34" charset="0"/>
              </a:rPr>
              <a:t>SubCA</a:t>
            </a:r>
            <a:endParaRPr lang="en-US" b="1" u="sng" dirty="0">
              <a:latin typeface="Trebuchet MS" panose="020B0703020202090204" pitchFamily="34" charset="0"/>
            </a:endParaRPr>
          </a:p>
        </p:txBody>
      </p:sp>
      <p:pic>
        <p:nvPicPr>
          <p:cNvPr id="10" name="Picture 9">
            <a:extLst>
              <a:ext uri="{FF2B5EF4-FFF2-40B4-BE49-F238E27FC236}">
                <a16:creationId xmlns:a16="http://schemas.microsoft.com/office/drawing/2014/main" id="{902DF718-DFD3-D29B-D575-01B518F6EBB6}"/>
              </a:ext>
            </a:extLst>
          </p:cNvPr>
          <p:cNvPicPr>
            <a:picLocks noChangeAspect="1"/>
          </p:cNvPicPr>
          <p:nvPr/>
        </p:nvPicPr>
        <p:blipFill>
          <a:blip r:embed="rId2"/>
          <a:stretch>
            <a:fillRect/>
          </a:stretch>
        </p:blipFill>
        <p:spPr>
          <a:xfrm>
            <a:off x="2298155" y="1483596"/>
            <a:ext cx="6245170" cy="5374404"/>
          </a:xfrm>
          <a:prstGeom prst="rect">
            <a:avLst/>
          </a:prstGeom>
        </p:spPr>
      </p:pic>
    </p:spTree>
    <p:extLst>
      <p:ext uri="{BB962C8B-B14F-4D97-AF65-F5344CB8AC3E}">
        <p14:creationId xmlns:p14="http://schemas.microsoft.com/office/powerpoint/2010/main" val="2259346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DCC154-70F7-7969-4B5A-4267BA5D82F6}"/>
              </a:ext>
            </a:extLst>
          </p:cNvPr>
          <p:cNvSpPr txBox="1"/>
          <p:nvPr/>
        </p:nvSpPr>
        <p:spPr>
          <a:xfrm>
            <a:off x="153357" y="135549"/>
            <a:ext cx="9111413" cy="369332"/>
          </a:xfrm>
          <a:prstGeom prst="rect">
            <a:avLst/>
          </a:prstGeom>
          <a:noFill/>
        </p:spPr>
        <p:txBody>
          <a:bodyPr wrap="square">
            <a:spAutoFit/>
          </a:bodyPr>
          <a:lstStyle/>
          <a:p>
            <a:pPr fontAlgn="base"/>
            <a:r>
              <a:rPr lang="en-US" b="1" dirty="0">
                <a:latin typeface="Trebuchet MS" panose="020B0703020202090204" pitchFamily="34" charset="0"/>
              </a:rPr>
              <a:t>Seriously? Do you think you fixed ADCS missing configuration? Let me see</a:t>
            </a:r>
          </a:p>
        </p:txBody>
      </p:sp>
      <p:sp>
        <p:nvSpPr>
          <p:cNvPr id="3" name="TextBox 2">
            <a:extLst>
              <a:ext uri="{FF2B5EF4-FFF2-40B4-BE49-F238E27FC236}">
                <a16:creationId xmlns:a16="http://schemas.microsoft.com/office/drawing/2014/main" id="{D38FAD65-EEEB-DE2B-C6D6-9237058A0F02}"/>
              </a:ext>
            </a:extLst>
          </p:cNvPr>
          <p:cNvSpPr txBox="1"/>
          <p:nvPr/>
        </p:nvSpPr>
        <p:spPr>
          <a:xfrm>
            <a:off x="153355" y="524308"/>
            <a:ext cx="10534771" cy="369332"/>
          </a:xfrm>
          <a:prstGeom prst="rect">
            <a:avLst/>
          </a:prstGeom>
          <a:noFill/>
        </p:spPr>
        <p:txBody>
          <a:bodyPr wrap="square">
            <a:spAutoFit/>
          </a:bodyPr>
          <a:lstStyle/>
          <a:p>
            <a:r>
              <a:rPr lang="en-BR" dirty="0"/>
              <a:t>Don’t Forget We are Manager CA</a:t>
            </a:r>
          </a:p>
        </p:txBody>
      </p:sp>
      <p:sp>
        <p:nvSpPr>
          <p:cNvPr id="6" name="TextBox 5">
            <a:extLst>
              <a:ext uri="{FF2B5EF4-FFF2-40B4-BE49-F238E27FC236}">
                <a16:creationId xmlns:a16="http://schemas.microsoft.com/office/drawing/2014/main" id="{AE6A6C2C-03CA-49FE-54B7-5F4FEBF85788}"/>
              </a:ext>
            </a:extLst>
          </p:cNvPr>
          <p:cNvSpPr txBox="1"/>
          <p:nvPr/>
        </p:nvSpPr>
        <p:spPr>
          <a:xfrm>
            <a:off x="3230716" y="978052"/>
            <a:ext cx="4998883" cy="369332"/>
          </a:xfrm>
          <a:prstGeom prst="rect">
            <a:avLst/>
          </a:prstGeom>
          <a:noFill/>
        </p:spPr>
        <p:txBody>
          <a:bodyPr wrap="square">
            <a:spAutoFit/>
          </a:bodyPr>
          <a:lstStyle/>
          <a:p>
            <a:pPr fontAlgn="base"/>
            <a:r>
              <a:rPr lang="en-US" b="1" u="sng" dirty="0">
                <a:latin typeface="Trebuchet MS" panose="020B0703020202090204" pitchFamily="34" charset="0"/>
              </a:rPr>
              <a:t>Request new Certificate with Private Key</a:t>
            </a:r>
          </a:p>
        </p:txBody>
      </p:sp>
      <p:pic>
        <p:nvPicPr>
          <p:cNvPr id="2" name="Picture 1">
            <a:extLst>
              <a:ext uri="{FF2B5EF4-FFF2-40B4-BE49-F238E27FC236}">
                <a16:creationId xmlns:a16="http://schemas.microsoft.com/office/drawing/2014/main" id="{AE6798C1-15FE-B821-E848-32DBAD037598}"/>
              </a:ext>
            </a:extLst>
          </p:cNvPr>
          <p:cNvPicPr>
            <a:picLocks noChangeAspect="1"/>
          </p:cNvPicPr>
          <p:nvPr/>
        </p:nvPicPr>
        <p:blipFill>
          <a:blip r:embed="rId2"/>
          <a:stretch>
            <a:fillRect/>
          </a:stretch>
        </p:blipFill>
        <p:spPr>
          <a:xfrm>
            <a:off x="2496392" y="1347384"/>
            <a:ext cx="6467530" cy="5284109"/>
          </a:xfrm>
          <a:prstGeom prst="rect">
            <a:avLst/>
          </a:prstGeom>
        </p:spPr>
      </p:pic>
    </p:spTree>
    <p:extLst>
      <p:ext uri="{BB962C8B-B14F-4D97-AF65-F5344CB8AC3E}">
        <p14:creationId xmlns:p14="http://schemas.microsoft.com/office/powerpoint/2010/main" val="1929252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F9DCE-B86E-7457-EEB9-116D57EDC7A1}"/>
              </a:ext>
            </a:extLst>
          </p:cNvPr>
          <p:cNvSpPr txBox="1"/>
          <p:nvPr/>
        </p:nvSpPr>
        <p:spPr>
          <a:xfrm>
            <a:off x="1972612" y="568280"/>
            <a:ext cx="7866847" cy="1754326"/>
          </a:xfrm>
          <a:prstGeom prst="rect">
            <a:avLst/>
          </a:prstGeom>
          <a:noFill/>
        </p:spPr>
        <p:txBody>
          <a:bodyPr wrap="square">
            <a:spAutoFit/>
          </a:bodyPr>
          <a:lstStyle/>
          <a:p>
            <a:pPr algn="ctr" fontAlgn="base"/>
            <a:r>
              <a:rPr lang="en-US" sz="5400" b="1" dirty="0">
                <a:latin typeface="Trebuchet MS" panose="020B0703020202090204" pitchFamily="34" charset="0"/>
              </a:rPr>
              <a:t>PoC – All the thing together  Mitigation</a:t>
            </a:r>
          </a:p>
        </p:txBody>
      </p:sp>
      <p:pic>
        <p:nvPicPr>
          <p:cNvPr id="1028" name="Picture 4" descr="Hacker GIFs - Get the best GIF on GIPHY">
            <a:extLst>
              <a:ext uri="{FF2B5EF4-FFF2-40B4-BE49-F238E27FC236}">
                <a16:creationId xmlns:a16="http://schemas.microsoft.com/office/drawing/2014/main" id="{3697C910-518C-AB2F-C777-3D48CB681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875" y="2397080"/>
            <a:ext cx="6920249" cy="389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58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DCC154-70F7-7969-4B5A-4267BA5D82F6}"/>
              </a:ext>
            </a:extLst>
          </p:cNvPr>
          <p:cNvSpPr txBox="1"/>
          <p:nvPr/>
        </p:nvSpPr>
        <p:spPr>
          <a:xfrm>
            <a:off x="179238" y="29127"/>
            <a:ext cx="6094562" cy="369332"/>
          </a:xfrm>
          <a:prstGeom prst="rect">
            <a:avLst/>
          </a:prstGeom>
          <a:noFill/>
        </p:spPr>
        <p:txBody>
          <a:bodyPr wrap="square">
            <a:spAutoFit/>
          </a:bodyPr>
          <a:lstStyle/>
          <a:p>
            <a:pPr fontAlgn="base"/>
            <a:r>
              <a:rPr lang="en-US" b="1" dirty="0">
                <a:latin typeface="Trebuchet MS" panose="020B0703020202090204" pitchFamily="34" charset="0"/>
              </a:rPr>
              <a:t>Mitigations</a:t>
            </a:r>
          </a:p>
        </p:txBody>
      </p:sp>
      <p:sp>
        <p:nvSpPr>
          <p:cNvPr id="11" name="TextBox 10">
            <a:extLst>
              <a:ext uri="{FF2B5EF4-FFF2-40B4-BE49-F238E27FC236}">
                <a16:creationId xmlns:a16="http://schemas.microsoft.com/office/drawing/2014/main" id="{AADE423A-596F-046E-99B9-1454A2E37344}"/>
              </a:ext>
            </a:extLst>
          </p:cNvPr>
          <p:cNvSpPr txBox="1"/>
          <p:nvPr/>
        </p:nvSpPr>
        <p:spPr>
          <a:xfrm>
            <a:off x="179238" y="626381"/>
            <a:ext cx="11834962" cy="4031873"/>
          </a:xfrm>
          <a:prstGeom prst="rect">
            <a:avLst/>
          </a:prstGeom>
          <a:noFill/>
        </p:spPr>
        <p:txBody>
          <a:bodyPr wrap="square">
            <a:spAutoFit/>
          </a:bodyPr>
          <a:lstStyle/>
          <a:p>
            <a:pPr algn="l" rtl="0" fontAlgn="base"/>
            <a:r>
              <a:rPr lang="en-US" sz="1600" u="sng" dirty="0"/>
              <a:t>ESC1 ​</a:t>
            </a:r>
          </a:p>
          <a:p>
            <a:pPr algn="l" rtl="0" fontAlgn="base"/>
            <a:r>
              <a:rPr lang="en-US" sz="1600" dirty="0"/>
              <a:t>​</a:t>
            </a:r>
          </a:p>
          <a:p>
            <a:pPr algn="l" rtl="0" fontAlgn="base"/>
            <a:r>
              <a:rPr lang="en-US" sz="1600" dirty="0"/>
              <a:t>There are a few options. First, right click the affected certificate template in the Certificate Templates Console (</a:t>
            </a:r>
            <a:r>
              <a:rPr lang="en-US" sz="1600" dirty="0" err="1"/>
              <a:t>certtmpl.msc</a:t>
            </a:r>
            <a:r>
              <a:rPr lang="en-US" sz="1600" dirty="0"/>
              <a:t>) and click "Properties”​</a:t>
            </a:r>
          </a:p>
          <a:p>
            <a:pPr algn="l" rtl="0" fontAlgn="base"/>
            <a:r>
              <a:rPr lang="en-US" sz="1600" dirty="0"/>
              <a:t>​</a:t>
            </a:r>
          </a:p>
          <a:p>
            <a:pPr algn="l" rtl="0" fontAlgn="base">
              <a:buFont typeface="+mj-lt"/>
              <a:buAutoNum type="arabicPeriod"/>
            </a:pPr>
            <a:r>
              <a:rPr lang="en-US" u="sng" dirty="0"/>
              <a:t>Remove the CT_FLAG_ENROLLEE_SUPPLIES_SUBJECT flag via "Subject Name", unchecking "Supply in Request".​</a:t>
            </a:r>
            <a:r>
              <a:rPr lang="en-US" sz="1600" dirty="0"/>
              <a:t>.​</a:t>
            </a:r>
          </a:p>
          <a:p>
            <a:pPr algn="l" rtl="0" fontAlgn="base"/>
            <a:r>
              <a:rPr lang="en-US" sz="1600" dirty="0"/>
              <a:t>​</a:t>
            </a:r>
          </a:p>
          <a:p>
            <a:pPr algn="l" rtl="0" fontAlgn="base">
              <a:buFont typeface="+mj-lt"/>
              <a:buAutoNum type="arabicPeriod" startAt="2"/>
            </a:pPr>
            <a:r>
              <a:rPr lang="en-US" sz="1600" dirty="0"/>
              <a:t>Remove the "Client Authentication" and/or "Smart Card Logon" EKUS via "Extensions" -&gt; "Application Policies".​</a:t>
            </a:r>
          </a:p>
          <a:p>
            <a:pPr algn="l" rtl="0" fontAlgn="base"/>
            <a:endParaRPr lang="en-US" sz="1600" dirty="0"/>
          </a:p>
          <a:p>
            <a:pPr algn="l" rtl="0" fontAlgn="base">
              <a:buFont typeface="+mj-lt"/>
              <a:buAutoNum type="arabicPeriod" startAt="3"/>
            </a:pPr>
            <a:r>
              <a:rPr lang="en-US" sz="1600" dirty="0"/>
              <a:t>Enable "CA Certificate Manager Approval" in "Issuance Requirements".​</a:t>
            </a:r>
          </a:p>
          <a:p>
            <a:pPr algn="l" rtl="0" fontAlgn="base"/>
            <a:r>
              <a:rPr lang="en-US" sz="1600" dirty="0"/>
              <a:t>​</a:t>
            </a:r>
          </a:p>
          <a:p>
            <a:pPr algn="l" rtl="0" fontAlgn="base"/>
            <a:endParaRPr lang="en-US" sz="1600" dirty="0"/>
          </a:p>
          <a:p>
            <a:pPr algn="l" rtl="0" fontAlgn="base"/>
            <a:r>
              <a:rPr lang="en-US" sz="1600" u="sng" dirty="0"/>
              <a:t>ESC8​</a:t>
            </a:r>
          </a:p>
          <a:p>
            <a:pPr algn="l" rtl="0" fontAlgn="base"/>
            <a:r>
              <a:rPr lang="en-US" sz="1600" dirty="0"/>
              <a:t>​</a:t>
            </a:r>
          </a:p>
          <a:p>
            <a:pPr algn="l" rtl="0" fontAlgn="base"/>
            <a:r>
              <a:rPr lang="en-US" sz="1600" dirty="0"/>
              <a:t>Don´t ask to Microsoft, ask to Twitter</a:t>
            </a:r>
            <a:r>
              <a:rPr lang="en-US" sz="1400" b="0" i="0" dirty="0">
                <a:effectLst/>
                <a:latin typeface="Trebuchet MS" panose="020B0703020202090204" pitchFamily="34" charset="0"/>
              </a:rPr>
              <a:t>​</a:t>
            </a:r>
            <a:endParaRPr lang="en-US" sz="1400" b="0" i="0" dirty="0">
              <a:effectLst/>
            </a:endParaRPr>
          </a:p>
          <a:p>
            <a:endParaRPr lang="en-BR" sz="1400" dirty="0"/>
          </a:p>
        </p:txBody>
      </p:sp>
      <p:pic>
        <p:nvPicPr>
          <p:cNvPr id="1026" name="Picture 2">
            <a:extLst>
              <a:ext uri="{FF2B5EF4-FFF2-40B4-BE49-F238E27FC236}">
                <a16:creationId xmlns:a16="http://schemas.microsoft.com/office/drawing/2014/main" id="{F5C5AC86-875B-F15E-5C06-89F81D738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506" y="3355184"/>
            <a:ext cx="6797256" cy="161406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A6A87797-2FC4-CD9B-1F34-A9D2FA344F82}"/>
              </a:ext>
            </a:extLst>
          </p:cNvPr>
          <p:cNvSpPr/>
          <p:nvPr/>
        </p:nvSpPr>
        <p:spPr>
          <a:xfrm>
            <a:off x="4108361" y="4035888"/>
            <a:ext cx="927278" cy="394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67453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DCC154-70F7-7969-4B5A-4267BA5D82F6}"/>
              </a:ext>
            </a:extLst>
          </p:cNvPr>
          <p:cNvSpPr txBox="1"/>
          <p:nvPr/>
        </p:nvSpPr>
        <p:spPr>
          <a:xfrm>
            <a:off x="2804021" y="1800935"/>
            <a:ext cx="6094562" cy="3785652"/>
          </a:xfrm>
          <a:prstGeom prst="rect">
            <a:avLst/>
          </a:prstGeom>
          <a:noFill/>
        </p:spPr>
        <p:txBody>
          <a:bodyPr wrap="square">
            <a:spAutoFit/>
          </a:bodyPr>
          <a:lstStyle/>
          <a:p>
            <a:pPr algn="ctr" fontAlgn="base"/>
            <a:r>
              <a:rPr lang="en-US" sz="8000" b="1" dirty="0">
                <a:latin typeface="Trebuchet MS" panose="020B0703020202090204" pitchFamily="34" charset="0"/>
              </a:rPr>
              <a:t>Thank you </a:t>
            </a:r>
          </a:p>
          <a:p>
            <a:pPr algn="ctr" fontAlgn="base"/>
            <a:r>
              <a:rPr lang="en-US" sz="8000" b="1" dirty="0">
                <a:latin typeface="Trebuchet MS" panose="020B0703020202090204" pitchFamily="34" charset="0"/>
              </a:rPr>
              <a:t>And </a:t>
            </a:r>
          </a:p>
          <a:p>
            <a:pPr algn="ctr" fontAlgn="base"/>
            <a:r>
              <a:rPr lang="en-US" sz="8000" b="1" dirty="0">
                <a:latin typeface="Trebuchet MS" panose="020B0703020202090204" pitchFamily="34" charset="0"/>
              </a:rPr>
              <a:t>Questions</a:t>
            </a:r>
          </a:p>
        </p:txBody>
      </p:sp>
    </p:spTree>
    <p:extLst>
      <p:ext uri="{BB962C8B-B14F-4D97-AF65-F5344CB8AC3E}">
        <p14:creationId xmlns:p14="http://schemas.microsoft.com/office/powerpoint/2010/main" val="1864589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2C71AA-0AAC-88C4-AB04-D80D2620204D}"/>
              </a:ext>
            </a:extLst>
          </p:cNvPr>
          <p:cNvSpPr txBox="1"/>
          <p:nvPr/>
        </p:nvSpPr>
        <p:spPr>
          <a:xfrm>
            <a:off x="2340736" y="800360"/>
            <a:ext cx="6841901" cy="4154984"/>
          </a:xfrm>
          <a:prstGeom prst="rect">
            <a:avLst/>
          </a:prstGeom>
          <a:noFill/>
        </p:spPr>
        <p:txBody>
          <a:bodyPr wrap="square">
            <a:spAutoFit/>
          </a:bodyPr>
          <a:lstStyle/>
          <a:p>
            <a:pPr algn="ctr"/>
            <a:endParaRPr lang="en-US" sz="4400" dirty="0"/>
          </a:p>
          <a:p>
            <a:pPr algn="ctr"/>
            <a:r>
              <a:rPr lang="en-US" sz="4400" b="1" dirty="0">
                <a:latin typeface="Trebuchet MS" panose="020B0703020202090204" pitchFamily="34" charset="0"/>
              </a:rPr>
              <a:t>Disclaimer</a:t>
            </a:r>
            <a:endParaRPr lang="en-BR" sz="4400" dirty="0"/>
          </a:p>
          <a:p>
            <a:pPr algn="ctr"/>
            <a:endParaRPr lang="en-US" sz="4400" dirty="0"/>
          </a:p>
          <a:p>
            <a:pPr algn="ctr"/>
            <a:r>
              <a:rPr lang="en-US" sz="4400" dirty="0"/>
              <a:t>Nothing I say here represents my company, that is, all shit is my responsibility</a:t>
            </a:r>
          </a:p>
        </p:txBody>
      </p:sp>
      <p:pic>
        <p:nvPicPr>
          <p:cNvPr id="2" name="Picture 1" descr="Logo&#10;&#10;Description automatically generated with medium confidence">
            <a:extLst>
              <a:ext uri="{FF2B5EF4-FFF2-40B4-BE49-F238E27FC236}">
                <a16:creationId xmlns:a16="http://schemas.microsoft.com/office/drawing/2014/main" id="{8C222536-C478-7A2E-CE9F-0FDEC9B20292}"/>
              </a:ext>
            </a:extLst>
          </p:cNvPr>
          <p:cNvPicPr>
            <a:picLocks noChangeAspect="1"/>
          </p:cNvPicPr>
          <p:nvPr/>
        </p:nvPicPr>
        <p:blipFill>
          <a:blip r:embed="rId2"/>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13430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C5C682-E8BA-995E-0B8B-186CF590F717}"/>
              </a:ext>
            </a:extLst>
          </p:cNvPr>
          <p:cNvSpPr txBox="1"/>
          <p:nvPr/>
        </p:nvSpPr>
        <p:spPr>
          <a:xfrm>
            <a:off x="267236" y="182382"/>
            <a:ext cx="6098146" cy="461665"/>
          </a:xfrm>
          <a:prstGeom prst="rect">
            <a:avLst/>
          </a:prstGeom>
          <a:noFill/>
        </p:spPr>
        <p:txBody>
          <a:bodyPr wrap="square">
            <a:spAutoFit/>
          </a:bodyPr>
          <a:lstStyle/>
          <a:p>
            <a:pPr algn="l" rtl="0" fontAlgn="base"/>
            <a:r>
              <a:rPr lang="en-US" sz="2400" b="1" i="0" u="none" strike="noStrike" dirty="0">
                <a:effectLst/>
                <a:latin typeface="Trebuchet MS" panose="020B0703020202090204" pitchFamily="34" charset="0"/>
              </a:rPr>
              <a:t>The motivation </a:t>
            </a:r>
            <a:endParaRPr lang="en-US" sz="2400" b="0" i="0" dirty="0">
              <a:effectLst/>
            </a:endParaRPr>
          </a:p>
        </p:txBody>
      </p:sp>
      <p:sp>
        <p:nvSpPr>
          <p:cNvPr id="5" name="TextBox 4">
            <a:extLst>
              <a:ext uri="{FF2B5EF4-FFF2-40B4-BE49-F238E27FC236}">
                <a16:creationId xmlns:a16="http://schemas.microsoft.com/office/drawing/2014/main" id="{AC8DB810-2498-78B4-7169-6D812326850C}"/>
              </a:ext>
            </a:extLst>
          </p:cNvPr>
          <p:cNvSpPr txBox="1"/>
          <p:nvPr/>
        </p:nvSpPr>
        <p:spPr>
          <a:xfrm>
            <a:off x="267236" y="898897"/>
            <a:ext cx="11774510" cy="6370975"/>
          </a:xfrm>
          <a:prstGeom prst="rect">
            <a:avLst/>
          </a:prstGeom>
          <a:noFill/>
        </p:spPr>
        <p:txBody>
          <a:bodyPr wrap="square">
            <a:spAutoFit/>
          </a:bodyPr>
          <a:lstStyle/>
          <a:p>
            <a:pPr fontAlgn="base"/>
            <a:r>
              <a:rPr lang="en-US" sz="2400" dirty="0"/>
              <a:t>As I mentioned before, one of my favorite techniques is privilege escalation, so I decided to set up a LAB where I could find new techniques to become a domain admin. And that's when I found an excellent article from </a:t>
            </a:r>
            <a:r>
              <a:rPr lang="en-US" sz="2400" dirty="0" err="1"/>
              <a:t>Specterops</a:t>
            </a:r>
            <a:r>
              <a:rPr lang="en-US" sz="2400" dirty="0"/>
              <a:t> where they talked about ADCS</a:t>
            </a:r>
          </a:p>
          <a:p>
            <a:pPr fontAlgn="base"/>
            <a:endParaRPr lang="en-US" sz="2400" dirty="0"/>
          </a:p>
          <a:p>
            <a:pPr fontAlgn="base"/>
            <a:r>
              <a:rPr lang="en-US" sz="2400" dirty="0"/>
              <a:t>So, for my happiness good things happening!!!!</a:t>
            </a:r>
          </a:p>
          <a:p>
            <a:pPr fontAlgn="base"/>
            <a:endParaRPr lang="en-US" sz="2400" dirty="0"/>
          </a:p>
          <a:p>
            <a:pPr fontAlgn="base"/>
            <a:r>
              <a:rPr lang="en-US" sz="2400" dirty="0"/>
              <a:t>Look out for upcoming sleds </a:t>
            </a:r>
            <a:r>
              <a:rPr lang="en-US" sz="2400" dirty="0">
                <a:sym typeface="Wingdings" pitchFamily="2" charset="2"/>
              </a:rPr>
              <a:t> </a:t>
            </a:r>
          </a:p>
          <a:p>
            <a:pPr fontAlgn="base"/>
            <a:endParaRPr lang="en-US" sz="2400" dirty="0">
              <a:sym typeface="Wingdings" pitchFamily="2" charset="2"/>
            </a:endParaRPr>
          </a:p>
          <a:p>
            <a:pPr fontAlgn="base"/>
            <a:endParaRPr lang="en-US" sz="2400" dirty="0">
              <a:sym typeface="Wingdings" pitchFamily="2" charset="2"/>
            </a:endParaRPr>
          </a:p>
          <a:p>
            <a:pPr fontAlgn="base"/>
            <a:endParaRPr lang="en-US" sz="2400" dirty="0">
              <a:sym typeface="Wingdings" pitchFamily="2" charset="2"/>
            </a:endParaRPr>
          </a:p>
          <a:p>
            <a:pPr fontAlgn="base"/>
            <a:r>
              <a:rPr lang="en-US" sz="2400" b="1" dirty="0">
                <a:latin typeface="Trebuchet MS" panose="020B0703020202090204" pitchFamily="34" charset="0"/>
                <a:sym typeface="Wingdings" pitchFamily="2" charset="2"/>
              </a:rPr>
              <a:t>References</a:t>
            </a:r>
          </a:p>
          <a:p>
            <a:pPr fontAlgn="base"/>
            <a:endParaRPr lang="en-US" sz="2400" b="1" dirty="0">
              <a:solidFill>
                <a:srgbClr val="B829FF"/>
              </a:solidFill>
              <a:latin typeface="Trebuchet MS" panose="020B0703020202090204" pitchFamily="34" charset="0"/>
              <a:sym typeface="Wingdings" pitchFamily="2" charset="2"/>
            </a:endParaRPr>
          </a:p>
          <a:p>
            <a:pPr fontAlgn="base"/>
            <a:r>
              <a:rPr lang="en-US" sz="2400" dirty="0">
                <a:sym typeface="Wingdings" pitchFamily="2" charset="2"/>
                <a:hlinkClick r:id="rId2"/>
              </a:rPr>
              <a:t>https://posts.specterops.io/certified-pre-owned-d95910965cd2</a:t>
            </a:r>
            <a:endParaRPr lang="en-US" sz="2400" dirty="0">
              <a:sym typeface="Wingdings" pitchFamily="2" charset="2"/>
            </a:endParaRPr>
          </a:p>
          <a:p>
            <a:pPr fontAlgn="base"/>
            <a:endParaRPr lang="en-US" sz="2400" dirty="0">
              <a:sym typeface="Wingdings" pitchFamily="2" charset="2"/>
            </a:endParaRPr>
          </a:p>
          <a:p>
            <a:pPr fontAlgn="base"/>
            <a:endParaRPr lang="en-US" sz="2400" dirty="0">
              <a:sym typeface="Wingdings" pitchFamily="2" charset="2"/>
            </a:endParaRPr>
          </a:p>
          <a:p>
            <a:pPr fontAlgn="base"/>
            <a:endParaRPr lang="en-US" sz="2400" dirty="0">
              <a:sym typeface="Wingdings" pitchFamily="2" charset="2"/>
            </a:endParaRPr>
          </a:p>
          <a:p>
            <a:pPr fontAlgn="base"/>
            <a:endParaRPr lang="en-US" sz="2400" dirty="0"/>
          </a:p>
        </p:txBody>
      </p:sp>
      <p:pic>
        <p:nvPicPr>
          <p:cNvPr id="2" name="Picture 1" descr="Logo&#10;&#10;Description automatically generated with medium confidence">
            <a:extLst>
              <a:ext uri="{FF2B5EF4-FFF2-40B4-BE49-F238E27FC236}">
                <a16:creationId xmlns:a16="http://schemas.microsoft.com/office/drawing/2014/main" id="{037B7ACB-5630-570A-40FF-EF66B2586934}"/>
              </a:ext>
            </a:extLst>
          </p:cNvPr>
          <p:cNvPicPr>
            <a:picLocks noChangeAspect="1"/>
          </p:cNvPicPr>
          <p:nvPr/>
        </p:nvPicPr>
        <p:blipFill>
          <a:blip r:embed="rId3"/>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405525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FEE734-C63D-FFF8-C077-445E55B9EF37}"/>
              </a:ext>
            </a:extLst>
          </p:cNvPr>
          <p:cNvSpPr txBox="1"/>
          <p:nvPr/>
        </p:nvSpPr>
        <p:spPr>
          <a:xfrm>
            <a:off x="473299" y="414201"/>
            <a:ext cx="1381259" cy="369332"/>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square">
            <a:spAutoFit/>
          </a:bodyPr>
          <a:lstStyle/>
          <a:p>
            <a:r>
              <a:rPr lang="en-US" b="1" i="0" u="none" strike="noStrike" dirty="0">
                <a:effectLst/>
                <a:latin typeface="Trebuchet MS" panose="020B0703020202090204" pitchFamily="34" charset="0"/>
              </a:rPr>
              <a:t>Agenda</a:t>
            </a:r>
            <a:endParaRPr lang="en-BR" dirty="0"/>
          </a:p>
        </p:txBody>
      </p:sp>
      <p:sp>
        <p:nvSpPr>
          <p:cNvPr id="7" name="TextBox 6">
            <a:extLst>
              <a:ext uri="{FF2B5EF4-FFF2-40B4-BE49-F238E27FC236}">
                <a16:creationId xmlns:a16="http://schemas.microsoft.com/office/drawing/2014/main" id="{8C367386-78E3-E613-6F58-A30BD42D9117}"/>
              </a:ext>
            </a:extLst>
          </p:cNvPr>
          <p:cNvSpPr txBox="1"/>
          <p:nvPr/>
        </p:nvSpPr>
        <p:spPr>
          <a:xfrm>
            <a:off x="473299" y="1305341"/>
            <a:ext cx="8619186" cy="4801314"/>
          </a:xfrm>
          <a:prstGeom prst="rect">
            <a:avLst/>
          </a:prstGeom>
          <a:noFill/>
        </p:spPr>
        <p:txBody>
          <a:bodyPr wrap="square">
            <a:spAutoFit/>
          </a:bodyPr>
          <a:lstStyle/>
          <a:p>
            <a:pPr algn="just" rtl="0" fontAlgn="base">
              <a:buFont typeface="Arial" panose="020B0604020202020204" pitchFamily="34" charset="0"/>
              <a:buChar char="•"/>
            </a:pPr>
            <a:r>
              <a:rPr lang="en-US" b="0" i="0" u="none" strike="noStrike" dirty="0">
                <a:effectLst/>
                <a:latin typeface="Trebuchet MS" panose="020B0703020202090204" pitchFamily="34" charset="0"/>
              </a:rPr>
              <a:t>ADCS – Concept</a:t>
            </a:r>
            <a:r>
              <a:rPr lang="en-US" b="0" i="0" dirty="0">
                <a:effectLst/>
                <a:latin typeface="Trebuchet MS" panose="020B0703020202090204" pitchFamily="34" charset="0"/>
              </a:rPr>
              <a:t>​</a:t>
            </a:r>
          </a:p>
          <a:p>
            <a:pPr algn="just" rtl="0" fontAlgn="base">
              <a:buFont typeface="Arial" panose="020B0604020202020204" pitchFamily="34" charset="0"/>
              <a:buChar char="•"/>
            </a:pPr>
            <a:endParaRPr lang="en-US" b="0" i="0" dirty="0">
              <a:effectLst/>
              <a:latin typeface="Arial" panose="020B0604020202020204" pitchFamily="34" charset="0"/>
            </a:endParaRPr>
          </a:p>
          <a:p>
            <a:pPr lvl="1" algn="just" fontAlgn="base">
              <a:buFont typeface="Arial" panose="020B0604020202020204" pitchFamily="34" charset="0"/>
              <a:buChar char="•"/>
            </a:pPr>
            <a:r>
              <a:rPr lang="en-US" b="0" i="0" u="none" strike="noStrike" dirty="0">
                <a:effectLst/>
                <a:latin typeface="Trebuchet MS" panose="020B0703020202090204" pitchFamily="34" charset="0"/>
              </a:rPr>
              <a:t>Templates</a:t>
            </a:r>
            <a:r>
              <a:rPr lang="en-US" b="0" i="0" dirty="0">
                <a:effectLst/>
                <a:latin typeface="Trebuchet MS" panose="020B0703020202090204" pitchFamily="34" charset="0"/>
              </a:rPr>
              <a:t>​</a:t>
            </a:r>
            <a:endParaRPr lang="en-US" b="0" i="0" dirty="0">
              <a:effectLst/>
              <a:latin typeface="Arial" panose="020B0604020202020204" pitchFamily="34" charset="0"/>
            </a:endParaRPr>
          </a:p>
          <a:p>
            <a:pPr algn="just" rtl="0" fontAlgn="base"/>
            <a:r>
              <a:rPr lang="en-US" b="0" i="0" dirty="0">
                <a:effectLst/>
                <a:latin typeface="Trebuchet MS" panose="020B0703020202090204" pitchFamily="34" charset="0"/>
              </a:rPr>
              <a:t>​</a:t>
            </a:r>
            <a:endParaRPr lang="en-US" b="0" i="0" dirty="0">
              <a:effectLst/>
            </a:endParaRPr>
          </a:p>
          <a:p>
            <a:pPr algn="just" rtl="0" fontAlgn="base">
              <a:buFont typeface="Arial" panose="020B0604020202020204" pitchFamily="34" charset="0"/>
              <a:buChar char="•"/>
            </a:pPr>
            <a:r>
              <a:rPr lang="en-US" b="0" i="0" u="none" strike="noStrike" dirty="0">
                <a:effectLst/>
                <a:latin typeface="Trebuchet MS" panose="020B0703020202090204" pitchFamily="34" charset="0"/>
              </a:rPr>
              <a:t>Attacks ADCS</a:t>
            </a:r>
            <a:r>
              <a:rPr lang="en-US" b="0" i="0" dirty="0">
                <a:effectLst/>
                <a:latin typeface="Trebuchet MS" panose="020B0703020202090204" pitchFamily="34" charset="0"/>
              </a:rPr>
              <a:t>​</a:t>
            </a:r>
          </a:p>
          <a:p>
            <a:pPr algn="just" rtl="0" fontAlgn="base">
              <a:buFont typeface="Arial" panose="020B0604020202020204" pitchFamily="34" charset="0"/>
              <a:buChar char="•"/>
            </a:pPr>
            <a:endParaRPr lang="en-US" b="0" i="0" dirty="0">
              <a:effectLst/>
              <a:latin typeface="Arial" panose="020B0604020202020204" pitchFamily="34" charset="0"/>
            </a:endParaRPr>
          </a:p>
          <a:p>
            <a:pPr lvl="1" algn="just" fontAlgn="base">
              <a:buFont typeface="Arial" panose="020B0604020202020204" pitchFamily="34" charset="0"/>
              <a:buChar char="•"/>
            </a:pPr>
            <a:r>
              <a:rPr lang="en-US" b="0" i="0" u="none" strike="noStrike" dirty="0">
                <a:effectLst/>
                <a:latin typeface="Trebuchet MS" panose="020B0703020202090204" pitchFamily="34" charset="0"/>
              </a:rPr>
              <a:t>ESC1</a:t>
            </a:r>
            <a:r>
              <a:rPr lang="en-US" b="0" i="0" dirty="0">
                <a:effectLst/>
                <a:latin typeface="Trebuchet MS" panose="020B0703020202090204" pitchFamily="34" charset="0"/>
              </a:rPr>
              <a:t>​</a:t>
            </a:r>
            <a:endParaRPr lang="en-US" b="0" i="0" dirty="0">
              <a:effectLst/>
              <a:latin typeface="Arial" panose="020B0604020202020204" pitchFamily="34" charset="0"/>
            </a:endParaRPr>
          </a:p>
          <a:p>
            <a:pPr lvl="2" algn="just" fontAlgn="base">
              <a:buFont typeface="Arial" panose="020B0604020202020204" pitchFamily="34" charset="0"/>
              <a:buChar char="•"/>
            </a:pPr>
            <a:r>
              <a:rPr lang="en-US" b="0" i="0" u="none" strike="noStrike" dirty="0">
                <a:effectLst/>
                <a:latin typeface="Trebuchet MS" panose="020B0703020202090204" pitchFamily="34" charset="0"/>
              </a:rPr>
              <a:t>Missing configuration Templates</a:t>
            </a:r>
          </a:p>
          <a:p>
            <a:pPr lvl="2" algn="just" fontAlgn="base"/>
            <a:r>
              <a:rPr lang="en-US" b="0" i="0" dirty="0">
                <a:effectLst/>
                <a:latin typeface="Trebuchet MS" panose="020B0703020202090204" pitchFamily="34" charset="0"/>
              </a:rPr>
              <a:t>​</a:t>
            </a:r>
            <a:endParaRPr lang="en-US" b="0" i="0" dirty="0">
              <a:effectLst/>
              <a:latin typeface="Arial" panose="020B0604020202020204" pitchFamily="34" charset="0"/>
            </a:endParaRPr>
          </a:p>
          <a:p>
            <a:pPr lvl="1" algn="just" fontAlgn="base">
              <a:buFont typeface="Arial" panose="020B0604020202020204" pitchFamily="34" charset="0"/>
              <a:buChar char="•"/>
            </a:pPr>
            <a:r>
              <a:rPr lang="en-US" b="0" i="0" u="none" strike="noStrike" dirty="0">
                <a:effectLst/>
                <a:latin typeface="Trebuchet MS" panose="020B0703020202090204" pitchFamily="34" charset="0"/>
              </a:rPr>
              <a:t>ESC8</a:t>
            </a:r>
            <a:r>
              <a:rPr lang="en-US" b="0" i="0" dirty="0">
                <a:effectLst/>
                <a:latin typeface="Trebuchet MS" panose="020B0703020202090204" pitchFamily="34" charset="0"/>
              </a:rPr>
              <a:t>​</a:t>
            </a:r>
          </a:p>
          <a:p>
            <a:pPr algn="just" rtl="0" fontAlgn="base">
              <a:buFont typeface="Arial" panose="020B0604020202020204" pitchFamily="34" charset="0"/>
              <a:buChar char="•"/>
            </a:pPr>
            <a:endParaRPr lang="en-US" b="0" i="0" dirty="0">
              <a:effectLst/>
              <a:latin typeface="Arial" panose="020B0604020202020204" pitchFamily="34" charset="0"/>
            </a:endParaRPr>
          </a:p>
          <a:p>
            <a:pPr lvl="1" algn="just" fontAlgn="base">
              <a:buFont typeface="Arial" panose="020B0604020202020204" pitchFamily="34" charset="0"/>
              <a:buChar char="•"/>
            </a:pPr>
            <a:r>
              <a:rPr lang="en-US" b="0" i="0" u="none" strike="noStrike" dirty="0">
                <a:effectLst/>
                <a:latin typeface="Trebuchet MS" panose="020B0703020202090204" pitchFamily="34" charset="0"/>
              </a:rPr>
              <a:t>Back to the Basic – NTLM</a:t>
            </a:r>
            <a:r>
              <a:rPr lang="en-US" b="0" i="0" dirty="0">
                <a:effectLst/>
                <a:latin typeface="Trebuchet MS" panose="020B0703020202090204" pitchFamily="34" charset="0"/>
              </a:rPr>
              <a:t>​</a:t>
            </a:r>
            <a:endParaRPr lang="en-US" b="0" i="0" dirty="0">
              <a:effectLst/>
              <a:latin typeface="Arial" panose="020B0604020202020204" pitchFamily="34" charset="0"/>
            </a:endParaRPr>
          </a:p>
          <a:p>
            <a:pPr lvl="1" algn="just" fontAlgn="base">
              <a:buFont typeface="Arial" panose="020B0604020202020204" pitchFamily="34" charset="0"/>
              <a:buChar char="•"/>
            </a:pPr>
            <a:r>
              <a:rPr lang="en-US" b="0" i="0" u="none" strike="noStrike" dirty="0">
                <a:effectLst/>
                <a:latin typeface="Trebuchet MS" panose="020B0703020202090204" pitchFamily="34" charset="0"/>
              </a:rPr>
              <a:t>Back to the Basic – ESF and RPC</a:t>
            </a:r>
          </a:p>
          <a:p>
            <a:pPr lvl="1" algn="just" fontAlgn="base"/>
            <a:endParaRPr lang="en-US" b="0" i="0" dirty="0">
              <a:effectLst/>
              <a:latin typeface="Arial" panose="020B0604020202020204" pitchFamily="34" charset="0"/>
            </a:endParaRPr>
          </a:p>
          <a:p>
            <a:pPr lvl="1" algn="just" fontAlgn="base">
              <a:buFont typeface="Arial" panose="020B0604020202020204" pitchFamily="34" charset="0"/>
              <a:buChar char="•"/>
            </a:pPr>
            <a:r>
              <a:rPr lang="en-US" b="0" i="0" u="none" strike="noStrike" dirty="0">
                <a:effectLst/>
                <a:latin typeface="Trebuchet MS" panose="020B0703020202090204" pitchFamily="34" charset="0"/>
              </a:rPr>
              <a:t>ESC7 – Yes, I’m CA Manager</a:t>
            </a:r>
            <a:r>
              <a:rPr lang="en-US" b="0" i="0" dirty="0">
                <a:effectLst/>
                <a:latin typeface="Trebuchet MS" panose="020B0703020202090204" pitchFamily="34" charset="0"/>
              </a:rPr>
              <a:t>​</a:t>
            </a:r>
          </a:p>
          <a:p>
            <a:pPr algn="just" rtl="0" fontAlgn="base">
              <a:buFont typeface="Arial" panose="020B0604020202020204" pitchFamily="34" charset="0"/>
              <a:buChar char="•"/>
            </a:pPr>
            <a:endParaRPr lang="en-US" dirty="0">
              <a:latin typeface="Trebuchet MS" panose="020B0703020202090204" pitchFamily="34" charset="0"/>
            </a:endParaRPr>
          </a:p>
          <a:p>
            <a:pPr algn="just" rtl="0" fontAlgn="base">
              <a:buFont typeface="Arial" panose="020B0604020202020204" pitchFamily="34" charset="0"/>
              <a:buChar char="•"/>
            </a:pPr>
            <a:r>
              <a:rPr lang="en-US" b="0" i="0" dirty="0">
                <a:effectLst/>
                <a:latin typeface="Trebuchet MS" panose="020B0703020202090204" pitchFamily="34" charset="0"/>
              </a:rPr>
              <a:t>Mitigations</a:t>
            </a:r>
            <a:endParaRPr lang="en-US" b="0" i="0" dirty="0">
              <a:effectLst/>
              <a:latin typeface="Arial" panose="020B0604020202020204" pitchFamily="34" charset="0"/>
            </a:endParaRPr>
          </a:p>
        </p:txBody>
      </p:sp>
      <p:pic>
        <p:nvPicPr>
          <p:cNvPr id="2" name="Picture 1" descr="Logo&#10;&#10;Description automatically generated with medium confidence">
            <a:extLst>
              <a:ext uri="{FF2B5EF4-FFF2-40B4-BE49-F238E27FC236}">
                <a16:creationId xmlns:a16="http://schemas.microsoft.com/office/drawing/2014/main" id="{A6E269FF-7239-B27D-191E-3B955FA3E142}"/>
              </a:ext>
            </a:extLst>
          </p:cNvPr>
          <p:cNvPicPr>
            <a:picLocks noChangeAspect="1"/>
          </p:cNvPicPr>
          <p:nvPr/>
        </p:nvPicPr>
        <p:blipFill>
          <a:blip r:embed="rId2"/>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165620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C5C682-E8BA-995E-0B8B-186CF590F717}"/>
              </a:ext>
            </a:extLst>
          </p:cNvPr>
          <p:cNvSpPr txBox="1"/>
          <p:nvPr/>
        </p:nvSpPr>
        <p:spPr>
          <a:xfrm>
            <a:off x="267236" y="272534"/>
            <a:ext cx="6098146" cy="461665"/>
          </a:xfrm>
          <a:prstGeom prst="rect">
            <a:avLst/>
          </a:prstGeom>
          <a:noFill/>
        </p:spPr>
        <p:txBody>
          <a:bodyPr wrap="square">
            <a:spAutoFit/>
          </a:bodyPr>
          <a:lstStyle/>
          <a:p>
            <a:pPr algn="l" rtl="0" fontAlgn="base"/>
            <a:r>
              <a:rPr lang="en-US" sz="2400" b="1" i="0" u="none" strike="noStrike" dirty="0">
                <a:effectLst/>
                <a:latin typeface="Trebuchet MS" panose="020B0703020202090204" pitchFamily="34" charset="0"/>
              </a:rPr>
              <a:t>What’s ADCS?</a:t>
            </a:r>
            <a:r>
              <a:rPr lang="en-US" sz="2400" b="0" i="0" dirty="0">
                <a:effectLst/>
                <a:latin typeface="Trebuchet MS" panose="020B0703020202090204" pitchFamily="34" charset="0"/>
              </a:rPr>
              <a:t>​</a:t>
            </a:r>
            <a:endParaRPr lang="en-US" sz="2400" b="0" i="0" dirty="0">
              <a:effectLst/>
            </a:endParaRPr>
          </a:p>
        </p:txBody>
      </p:sp>
      <p:sp>
        <p:nvSpPr>
          <p:cNvPr id="5" name="TextBox 4">
            <a:extLst>
              <a:ext uri="{FF2B5EF4-FFF2-40B4-BE49-F238E27FC236}">
                <a16:creationId xmlns:a16="http://schemas.microsoft.com/office/drawing/2014/main" id="{AC8DB810-2498-78B4-7169-6D812326850C}"/>
              </a:ext>
            </a:extLst>
          </p:cNvPr>
          <p:cNvSpPr txBox="1"/>
          <p:nvPr/>
        </p:nvSpPr>
        <p:spPr>
          <a:xfrm>
            <a:off x="267236" y="1266499"/>
            <a:ext cx="11774510" cy="3970318"/>
          </a:xfrm>
          <a:prstGeom prst="rect">
            <a:avLst/>
          </a:prstGeom>
          <a:noFill/>
        </p:spPr>
        <p:txBody>
          <a:bodyPr wrap="square">
            <a:spAutoFit/>
          </a:bodyPr>
          <a:lstStyle/>
          <a:p>
            <a:pPr fontAlgn="base"/>
            <a:r>
              <a:rPr lang="en-US" b="1" u="sng" dirty="0"/>
              <a:t>Active Directory Certificate Services (ADCS) ​</a:t>
            </a:r>
          </a:p>
          <a:p>
            <a:pPr fontAlgn="base"/>
            <a:r>
              <a:rPr lang="en-US" dirty="0"/>
              <a:t>​</a:t>
            </a:r>
          </a:p>
          <a:p>
            <a:pPr fontAlgn="base"/>
            <a:r>
              <a:rPr lang="en-US" dirty="0"/>
              <a:t>ADCS provides customizable services for issuing and managing public key infrastructure (PKI) certificates used in software security systems that employ public key technologies. ​</a:t>
            </a:r>
          </a:p>
          <a:p>
            <a:pPr fontAlgn="base"/>
            <a:r>
              <a:rPr lang="en-US" dirty="0"/>
              <a:t>The digital certificates that AD CS provides can be used to encrypt and digitally sign electronic documents and messages. Further, these digital certificates can be used for authentication of the computer, user or device accounts on a network. Digital certificates are used to provide:​</a:t>
            </a:r>
          </a:p>
          <a:p>
            <a:pPr fontAlgn="base"/>
            <a:r>
              <a:rPr lang="en-US" dirty="0"/>
              <a:t>​</a:t>
            </a:r>
          </a:p>
          <a:p>
            <a:pPr fontAlgn="base"/>
            <a:r>
              <a:rPr lang="en-US" dirty="0"/>
              <a:t>1) Confidentiality - through encryption​</a:t>
            </a:r>
          </a:p>
          <a:p>
            <a:pPr fontAlgn="base"/>
            <a:r>
              <a:rPr lang="en-US" dirty="0"/>
              <a:t>2) Integrity - through digital signatures​</a:t>
            </a:r>
          </a:p>
          <a:p>
            <a:pPr fontAlgn="base"/>
            <a:r>
              <a:rPr lang="en-US" dirty="0"/>
              <a:t>3) Authentication - by associating certificate keys with the computer, user, or device accounts on a computer network.​</a:t>
            </a:r>
          </a:p>
          <a:p>
            <a:pPr fontAlgn="base"/>
            <a:r>
              <a:rPr lang="en-US" dirty="0"/>
              <a:t>​</a:t>
            </a:r>
          </a:p>
          <a:p>
            <a:pPr fontAlgn="base"/>
            <a:r>
              <a:rPr lang="en-US" dirty="0"/>
              <a:t>These certificate services were available starting in Windows 2000 and continue to be available as a server role in Windows Server 2008 R2.​</a:t>
            </a:r>
          </a:p>
        </p:txBody>
      </p:sp>
      <p:pic>
        <p:nvPicPr>
          <p:cNvPr id="2" name="Picture 1" descr="Logo&#10;&#10;Description automatically generated with medium confidence">
            <a:extLst>
              <a:ext uri="{FF2B5EF4-FFF2-40B4-BE49-F238E27FC236}">
                <a16:creationId xmlns:a16="http://schemas.microsoft.com/office/drawing/2014/main" id="{07DCC10E-A978-4C60-B18B-C55997BBF48A}"/>
              </a:ext>
            </a:extLst>
          </p:cNvPr>
          <p:cNvPicPr>
            <a:picLocks noChangeAspect="1"/>
          </p:cNvPicPr>
          <p:nvPr/>
        </p:nvPicPr>
        <p:blipFill>
          <a:blip r:embed="rId2"/>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2066952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2F9DCE-B86E-7457-EEB9-116D57EDC7A1}"/>
              </a:ext>
            </a:extLst>
          </p:cNvPr>
          <p:cNvSpPr txBox="1"/>
          <p:nvPr/>
        </p:nvSpPr>
        <p:spPr>
          <a:xfrm>
            <a:off x="177329" y="98566"/>
            <a:ext cx="7350841" cy="400110"/>
          </a:xfrm>
          <a:prstGeom prst="rect">
            <a:avLst/>
          </a:prstGeom>
          <a:noFill/>
        </p:spPr>
        <p:txBody>
          <a:bodyPr wrap="square">
            <a:spAutoFit/>
          </a:bodyPr>
          <a:lstStyle/>
          <a:p>
            <a:pPr fontAlgn="base"/>
            <a:r>
              <a:rPr lang="en-US" sz="2000" b="1" dirty="0">
                <a:solidFill>
                  <a:srgbClr val="B829FF"/>
                </a:solidFill>
                <a:latin typeface="Trebuchet MS" panose="020B0703020202090204" pitchFamily="34" charset="0"/>
              </a:rPr>
              <a:t>Certificate Enrollment</a:t>
            </a:r>
          </a:p>
        </p:txBody>
      </p:sp>
      <p:pic>
        <p:nvPicPr>
          <p:cNvPr id="1026" name="Picture 2">
            <a:extLst>
              <a:ext uri="{FF2B5EF4-FFF2-40B4-BE49-F238E27FC236}">
                <a16:creationId xmlns:a16="http://schemas.microsoft.com/office/drawing/2014/main" id="{CAA357A5-67A0-F141-832F-98DA3688C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13" y="935456"/>
            <a:ext cx="10648325" cy="479174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descr="Logo&#10;&#10;Description automatically generated with medium confidence">
            <a:extLst>
              <a:ext uri="{FF2B5EF4-FFF2-40B4-BE49-F238E27FC236}">
                <a16:creationId xmlns:a16="http://schemas.microsoft.com/office/drawing/2014/main" id="{10368390-04EA-D6E3-833B-3A490C0D2F43}"/>
              </a:ext>
            </a:extLst>
          </p:cNvPr>
          <p:cNvPicPr>
            <a:picLocks noChangeAspect="1"/>
          </p:cNvPicPr>
          <p:nvPr/>
        </p:nvPicPr>
        <p:blipFill>
          <a:blip r:embed="rId3"/>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3705358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348E6B-830F-68DC-EA14-DB6966C02099}"/>
              </a:ext>
            </a:extLst>
          </p:cNvPr>
          <p:cNvSpPr txBox="1"/>
          <p:nvPr/>
        </p:nvSpPr>
        <p:spPr>
          <a:xfrm>
            <a:off x="228600" y="130866"/>
            <a:ext cx="6098146" cy="369332"/>
          </a:xfrm>
          <a:prstGeom prst="rect">
            <a:avLst/>
          </a:prstGeom>
          <a:noFill/>
        </p:spPr>
        <p:txBody>
          <a:bodyPr wrap="square">
            <a:spAutoFit/>
          </a:bodyPr>
          <a:lstStyle/>
          <a:p>
            <a:r>
              <a:rPr lang="en-US" b="1" i="0" u="none" strike="noStrike" dirty="0">
                <a:solidFill>
                  <a:srgbClr val="B829FF"/>
                </a:solidFill>
                <a:effectLst/>
                <a:latin typeface="Trebuchet MS" panose="020B0703020202090204" pitchFamily="34" charset="0"/>
              </a:rPr>
              <a:t>Templates</a:t>
            </a:r>
            <a:endParaRPr lang="en-BR" dirty="0"/>
          </a:p>
        </p:txBody>
      </p:sp>
      <p:sp>
        <p:nvSpPr>
          <p:cNvPr id="5" name="TextBox 4">
            <a:extLst>
              <a:ext uri="{FF2B5EF4-FFF2-40B4-BE49-F238E27FC236}">
                <a16:creationId xmlns:a16="http://schemas.microsoft.com/office/drawing/2014/main" id="{D931075E-2E80-3C15-A65D-0C3EFBA4CDDD}"/>
              </a:ext>
            </a:extLst>
          </p:cNvPr>
          <p:cNvSpPr txBox="1"/>
          <p:nvPr/>
        </p:nvSpPr>
        <p:spPr>
          <a:xfrm>
            <a:off x="228600" y="675122"/>
            <a:ext cx="11800268" cy="1231106"/>
          </a:xfrm>
          <a:prstGeom prst="rect">
            <a:avLst/>
          </a:prstGeom>
          <a:noFill/>
        </p:spPr>
        <p:txBody>
          <a:bodyPr wrap="square">
            <a:spAutoFit/>
          </a:bodyPr>
          <a:lstStyle/>
          <a:p>
            <a:pPr algn="l" rtl="0" fontAlgn="base"/>
            <a:r>
              <a:rPr lang="en-US" sz="2000" b="0" i="0" dirty="0">
                <a:effectLst/>
                <a:latin typeface="Trebuchet MS" panose="020B0703020202090204" pitchFamily="34" charset="0"/>
              </a:rPr>
              <a:t>​</a:t>
            </a:r>
            <a:r>
              <a:rPr lang="en-US" dirty="0"/>
              <a:t>AD CS Enterprise CAs issue certificates with settings defined by AD objects known as certificate templates. These templates are collections of enrollment policies and predefined certificate settings and contain things like “How long is this certificate valid for?”, “What is the certificate used for?”, “How is the subject specified?”, “Who is allowed to request a certificate?”, and a myriad of other settings:​</a:t>
            </a:r>
            <a:endParaRPr lang="en-US" sz="1600" dirty="0"/>
          </a:p>
        </p:txBody>
      </p:sp>
      <p:sp>
        <p:nvSpPr>
          <p:cNvPr id="7" name="TextBox 6">
            <a:extLst>
              <a:ext uri="{FF2B5EF4-FFF2-40B4-BE49-F238E27FC236}">
                <a16:creationId xmlns:a16="http://schemas.microsoft.com/office/drawing/2014/main" id="{A9AEF528-631A-534A-A0FE-1C0D8A8448F2}"/>
              </a:ext>
            </a:extLst>
          </p:cNvPr>
          <p:cNvSpPr txBox="1"/>
          <p:nvPr/>
        </p:nvSpPr>
        <p:spPr>
          <a:xfrm>
            <a:off x="4349304" y="1846111"/>
            <a:ext cx="7730544" cy="2031325"/>
          </a:xfrm>
          <a:prstGeom prst="rect">
            <a:avLst/>
          </a:prstGeom>
          <a:noFill/>
        </p:spPr>
        <p:txBody>
          <a:bodyPr wrap="square">
            <a:spAutoFit/>
          </a:bodyPr>
          <a:lstStyle/>
          <a:p>
            <a:pPr algn="l" rtl="0" fontAlgn="base"/>
            <a:r>
              <a:rPr lang="en-US" dirty="0"/>
              <a:t>The pKIExtendedKeyUsage attribute on an AD certificate template object contains an array of object identifiers (OIDs) enabled for the template. These EKU object identifiers affect what the certificate can be used focused on EKUs that, when present in a certificate, permit authentication to Active Directory. We originally thought that only the “Client Authentication“ OID (1.3.6.1.5.5.7.3.2) enabled this; however, our research also found that the following OID scenarios can enable certificate-based authentication:​</a:t>
            </a:r>
          </a:p>
        </p:txBody>
      </p:sp>
      <p:pic>
        <p:nvPicPr>
          <p:cNvPr id="2" name="Picture 2">
            <a:extLst>
              <a:ext uri="{FF2B5EF4-FFF2-40B4-BE49-F238E27FC236}">
                <a16:creationId xmlns:a16="http://schemas.microsoft.com/office/drawing/2014/main" id="{6DC18FEF-CF90-F712-014D-BA0B0183F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37" y="2058122"/>
            <a:ext cx="4030255" cy="381464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90F2437A-D124-A107-2F15-C0D6AED35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667" y="3996022"/>
            <a:ext cx="6789492" cy="226070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8F684F36-0424-03DB-70FB-594E5B24EBB6}"/>
              </a:ext>
            </a:extLst>
          </p:cNvPr>
          <p:cNvPicPr>
            <a:picLocks noChangeAspect="1"/>
          </p:cNvPicPr>
          <p:nvPr/>
        </p:nvPicPr>
        <p:blipFill>
          <a:blip r:embed="rId4"/>
          <a:stretch>
            <a:fillRect/>
          </a:stretch>
        </p:blipFill>
        <p:spPr>
          <a:xfrm>
            <a:off x="11253159" y="5911680"/>
            <a:ext cx="938841" cy="938841"/>
          </a:xfrm>
          <a:prstGeom prst="rect">
            <a:avLst/>
          </a:prstGeom>
        </p:spPr>
      </p:pic>
    </p:spTree>
    <p:extLst>
      <p:ext uri="{BB962C8B-B14F-4D97-AF65-F5344CB8AC3E}">
        <p14:creationId xmlns:p14="http://schemas.microsoft.com/office/powerpoint/2010/main" val="1812166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89B34-C2AE-EFBA-1623-F0F31FB2BAA3}"/>
              </a:ext>
            </a:extLst>
          </p:cNvPr>
          <p:cNvSpPr txBox="1"/>
          <p:nvPr/>
        </p:nvSpPr>
        <p:spPr>
          <a:xfrm>
            <a:off x="202843" y="143744"/>
            <a:ext cx="6098146" cy="369332"/>
          </a:xfrm>
          <a:prstGeom prst="rect">
            <a:avLst/>
          </a:prstGeom>
          <a:noFill/>
        </p:spPr>
        <p:txBody>
          <a:bodyPr wrap="square">
            <a:spAutoFit/>
          </a:bodyPr>
          <a:lstStyle/>
          <a:p>
            <a:r>
              <a:rPr lang="en-US" b="1" dirty="0">
                <a:solidFill>
                  <a:srgbClr val="B829FF"/>
                </a:solidFill>
                <a:latin typeface="Trebuchet MS" panose="020B0703020202090204" pitchFamily="34" charset="0"/>
              </a:rPr>
              <a:t>Abusing Active Directory Certification Services</a:t>
            </a:r>
            <a:endParaRPr lang="en-BR" b="1" dirty="0">
              <a:solidFill>
                <a:srgbClr val="B829FF"/>
              </a:solidFill>
              <a:latin typeface="Trebuchet MS" panose="020B0703020202090204" pitchFamily="34" charset="0"/>
            </a:endParaRPr>
          </a:p>
        </p:txBody>
      </p:sp>
      <p:pic>
        <p:nvPicPr>
          <p:cNvPr id="5" name="Picture 4">
            <a:extLst>
              <a:ext uri="{FF2B5EF4-FFF2-40B4-BE49-F238E27FC236}">
                <a16:creationId xmlns:a16="http://schemas.microsoft.com/office/drawing/2014/main" id="{B17084C5-68FB-BBDD-3FF9-5D333ABDBD36}"/>
              </a:ext>
            </a:extLst>
          </p:cNvPr>
          <p:cNvPicPr>
            <a:picLocks noChangeAspect="1"/>
          </p:cNvPicPr>
          <p:nvPr/>
        </p:nvPicPr>
        <p:blipFill>
          <a:blip r:embed="rId2"/>
          <a:stretch>
            <a:fillRect/>
          </a:stretch>
        </p:blipFill>
        <p:spPr>
          <a:xfrm>
            <a:off x="190440" y="805764"/>
            <a:ext cx="11811119" cy="4624543"/>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9C0BEA08-E91C-021C-D0E9-DD6BF78ABE40}"/>
              </a:ext>
            </a:extLst>
          </p:cNvPr>
          <p:cNvSpPr txBox="1"/>
          <p:nvPr/>
        </p:nvSpPr>
        <p:spPr>
          <a:xfrm>
            <a:off x="190440" y="6067925"/>
            <a:ext cx="6098146" cy="646331"/>
          </a:xfrm>
          <a:prstGeom prst="rect">
            <a:avLst/>
          </a:prstGeom>
          <a:noFill/>
        </p:spPr>
        <p:txBody>
          <a:bodyPr wrap="square">
            <a:spAutoFit/>
          </a:bodyPr>
          <a:lstStyle/>
          <a:p>
            <a:r>
              <a:rPr lang="en-BR" b="1" dirty="0">
                <a:solidFill>
                  <a:srgbClr val="B829FF"/>
                </a:solidFill>
                <a:latin typeface="Trebuchet MS" panose="020B0703020202090204" pitchFamily="34" charset="0"/>
              </a:rPr>
              <a:t>Reference</a:t>
            </a:r>
          </a:p>
          <a:p>
            <a:r>
              <a:rPr lang="en-BR" dirty="0"/>
              <a:t>https://posts.specterops.io/certified-pre-owned-d95910965cd2</a:t>
            </a:r>
          </a:p>
        </p:txBody>
      </p:sp>
      <p:pic>
        <p:nvPicPr>
          <p:cNvPr id="2" name="Picture 1" descr="Logo&#10;&#10;Description automatically generated with medium confidence">
            <a:extLst>
              <a:ext uri="{FF2B5EF4-FFF2-40B4-BE49-F238E27FC236}">
                <a16:creationId xmlns:a16="http://schemas.microsoft.com/office/drawing/2014/main" id="{4CA09055-2937-193B-ABF7-46618F41A160}"/>
              </a:ext>
            </a:extLst>
          </p:cNvPr>
          <p:cNvPicPr>
            <a:picLocks noChangeAspect="1"/>
          </p:cNvPicPr>
          <p:nvPr/>
        </p:nvPicPr>
        <p:blipFill>
          <a:blip r:embed="rId3"/>
          <a:stretch>
            <a:fillRect/>
          </a:stretch>
        </p:blipFill>
        <p:spPr>
          <a:xfrm>
            <a:off x="11146766" y="5822830"/>
            <a:ext cx="938841" cy="938841"/>
          </a:xfrm>
          <a:prstGeom prst="rect">
            <a:avLst/>
          </a:prstGeom>
        </p:spPr>
      </p:pic>
    </p:spTree>
    <p:extLst>
      <p:ext uri="{BB962C8B-B14F-4D97-AF65-F5344CB8AC3E}">
        <p14:creationId xmlns:p14="http://schemas.microsoft.com/office/powerpoint/2010/main" val="123610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4437</TotalTime>
  <Words>1845</Words>
  <Application>Microsoft Macintosh PowerPoint</Application>
  <PresentationFormat>Widescreen</PresentationFormat>
  <Paragraphs>167</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Fabricio Gimenes Porto</dc:creator>
  <cp:lastModifiedBy>Fabricio Gimenes Porto</cp:lastModifiedBy>
  <cp:revision>70</cp:revision>
  <dcterms:created xsi:type="dcterms:W3CDTF">2022-09-19T16:01:48Z</dcterms:created>
  <dcterms:modified xsi:type="dcterms:W3CDTF">2022-10-28T17:26:35Z</dcterms:modified>
</cp:coreProperties>
</file>